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4"/>
  </p:notesMasterIdLst>
  <p:sldIdLst>
    <p:sldId id="541" r:id="rId2"/>
    <p:sldId id="542" r:id="rId3"/>
    <p:sldId id="543" r:id="rId4"/>
    <p:sldId id="544" r:id="rId5"/>
    <p:sldId id="545" r:id="rId6"/>
    <p:sldId id="546" r:id="rId7"/>
    <p:sldId id="385" r:id="rId8"/>
    <p:sldId id="549" r:id="rId9"/>
    <p:sldId id="548" r:id="rId10"/>
    <p:sldId id="519" r:id="rId11"/>
    <p:sldId id="530" r:id="rId12"/>
    <p:sldId id="531" r:id="rId13"/>
    <p:sldId id="532" r:id="rId14"/>
    <p:sldId id="533" r:id="rId15"/>
    <p:sldId id="534" r:id="rId16"/>
    <p:sldId id="538" r:id="rId17"/>
    <p:sldId id="539" r:id="rId18"/>
    <p:sldId id="540" r:id="rId19"/>
    <p:sldId id="535" r:id="rId20"/>
    <p:sldId id="536" r:id="rId21"/>
    <p:sldId id="537" r:id="rId22"/>
    <p:sldId id="520" r:id="rId23"/>
    <p:sldId id="521" r:id="rId24"/>
    <p:sldId id="522" r:id="rId25"/>
    <p:sldId id="523" r:id="rId26"/>
    <p:sldId id="529" r:id="rId27"/>
    <p:sldId id="524" r:id="rId28"/>
    <p:sldId id="525" r:id="rId29"/>
    <p:sldId id="526" r:id="rId30"/>
    <p:sldId id="528" r:id="rId31"/>
    <p:sldId id="510" r:id="rId32"/>
    <p:sldId id="511" r:id="rId33"/>
    <p:sldId id="512" r:id="rId34"/>
    <p:sldId id="513" r:id="rId35"/>
    <p:sldId id="514" r:id="rId36"/>
    <p:sldId id="516" r:id="rId37"/>
    <p:sldId id="517" r:id="rId38"/>
    <p:sldId id="518" r:id="rId39"/>
    <p:sldId id="503" r:id="rId40"/>
    <p:sldId id="504" r:id="rId41"/>
    <p:sldId id="505" r:id="rId42"/>
    <p:sldId id="273" r:id="rId43"/>
    <p:sldId id="259" r:id="rId44"/>
    <p:sldId id="506" r:id="rId45"/>
    <p:sldId id="507" r:id="rId46"/>
    <p:sldId id="508" r:id="rId47"/>
    <p:sldId id="509" r:id="rId48"/>
    <p:sldId id="496" r:id="rId49"/>
    <p:sldId id="497" r:id="rId50"/>
    <p:sldId id="498" r:id="rId51"/>
    <p:sldId id="499" r:id="rId52"/>
    <p:sldId id="500" r:id="rId53"/>
    <p:sldId id="501" r:id="rId54"/>
    <p:sldId id="502" r:id="rId55"/>
    <p:sldId id="489" r:id="rId56"/>
    <p:sldId id="490" r:id="rId57"/>
    <p:sldId id="491" r:id="rId58"/>
    <p:sldId id="495" r:id="rId59"/>
    <p:sldId id="492" r:id="rId60"/>
    <p:sldId id="493" r:id="rId61"/>
    <p:sldId id="494" r:id="rId62"/>
    <p:sldId id="480" r:id="rId63"/>
    <p:sldId id="481" r:id="rId64"/>
    <p:sldId id="482" r:id="rId65"/>
    <p:sldId id="486" r:id="rId66"/>
    <p:sldId id="487" r:id="rId67"/>
    <p:sldId id="488" r:id="rId68"/>
    <p:sldId id="471" r:id="rId69"/>
    <p:sldId id="472" r:id="rId70"/>
    <p:sldId id="473" r:id="rId71"/>
    <p:sldId id="479" r:id="rId72"/>
    <p:sldId id="478" r:id="rId73"/>
    <p:sldId id="474" r:id="rId74"/>
    <p:sldId id="475" r:id="rId75"/>
    <p:sldId id="476" r:id="rId76"/>
    <p:sldId id="477" r:id="rId77"/>
    <p:sldId id="464" r:id="rId78"/>
    <p:sldId id="465" r:id="rId79"/>
    <p:sldId id="466" r:id="rId80"/>
    <p:sldId id="467" r:id="rId81"/>
    <p:sldId id="468" r:id="rId82"/>
    <p:sldId id="469" r:id="rId83"/>
    <p:sldId id="470" r:id="rId84"/>
    <p:sldId id="456" r:id="rId85"/>
    <p:sldId id="457" r:id="rId86"/>
    <p:sldId id="458" r:id="rId87"/>
    <p:sldId id="460" r:id="rId88"/>
    <p:sldId id="461" r:id="rId89"/>
    <p:sldId id="462" r:id="rId90"/>
    <p:sldId id="463" r:id="rId91"/>
    <p:sldId id="444" r:id="rId92"/>
    <p:sldId id="445" r:id="rId93"/>
    <p:sldId id="446" r:id="rId94"/>
    <p:sldId id="455" r:id="rId95"/>
    <p:sldId id="449" r:id="rId96"/>
    <p:sldId id="450" r:id="rId97"/>
    <p:sldId id="451" r:id="rId98"/>
    <p:sldId id="454" r:id="rId99"/>
    <p:sldId id="453" r:id="rId100"/>
    <p:sldId id="433" r:id="rId101"/>
    <p:sldId id="434" r:id="rId102"/>
    <p:sldId id="435" r:id="rId103"/>
    <p:sldId id="440" r:id="rId104"/>
    <p:sldId id="441" r:id="rId105"/>
    <p:sldId id="436" r:id="rId106"/>
    <p:sldId id="437" r:id="rId107"/>
    <p:sldId id="438" r:id="rId108"/>
    <p:sldId id="443" r:id="rId109"/>
    <p:sldId id="442" r:id="rId110"/>
    <p:sldId id="425" r:id="rId111"/>
    <p:sldId id="426" r:id="rId112"/>
    <p:sldId id="427" r:id="rId113"/>
    <p:sldId id="428" r:id="rId114"/>
    <p:sldId id="429" r:id="rId115"/>
    <p:sldId id="430" r:id="rId116"/>
    <p:sldId id="432" r:id="rId117"/>
    <p:sldId id="412" r:id="rId118"/>
    <p:sldId id="413" r:id="rId119"/>
    <p:sldId id="414" r:id="rId120"/>
    <p:sldId id="415" r:id="rId121"/>
    <p:sldId id="423" r:id="rId122"/>
    <p:sldId id="420" r:id="rId123"/>
    <p:sldId id="424" r:id="rId124"/>
    <p:sldId id="400" r:id="rId125"/>
    <p:sldId id="401" r:id="rId126"/>
    <p:sldId id="402" r:id="rId127"/>
    <p:sldId id="405" r:id="rId128"/>
    <p:sldId id="406" r:id="rId129"/>
    <p:sldId id="407" r:id="rId130"/>
    <p:sldId id="410" r:id="rId131"/>
    <p:sldId id="404" r:id="rId132"/>
    <p:sldId id="409" r:id="rId133"/>
    <p:sldId id="411" r:id="rId134"/>
    <p:sldId id="395" r:id="rId135"/>
    <p:sldId id="396" r:id="rId136"/>
    <p:sldId id="397" r:id="rId137"/>
    <p:sldId id="399" r:id="rId138"/>
    <p:sldId id="398" r:id="rId139"/>
    <p:sldId id="391" r:id="rId140"/>
    <p:sldId id="392" r:id="rId141"/>
    <p:sldId id="393" r:id="rId142"/>
    <p:sldId id="394" r:id="rId143"/>
    <p:sldId id="386" r:id="rId144"/>
    <p:sldId id="387" r:id="rId145"/>
    <p:sldId id="388" r:id="rId146"/>
    <p:sldId id="389" r:id="rId147"/>
    <p:sldId id="390" r:id="rId148"/>
    <p:sldId id="379" r:id="rId149"/>
    <p:sldId id="383" r:id="rId150"/>
    <p:sldId id="382" r:id="rId151"/>
    <p:sldId id="381" r:id="rId152"/>
    <p:sldId id="378" r:id="rId153"/>
    <p:sldId id="384" r:id="rId154"/>
    <p:sldId id="359" r:id="rId155"/>
    <p:sldId id="372" r:id="rId156"/>
    <p:sldId id="375" r:id="rId157"/>
    <p:sldId id="373" r:id="rId158"/>
    <p:sldId id="376" r:id="rId159"/>
    <p:sldId id="377" r:id="rId160"/>
    <p:sldId id="371" r:id="rId161"/>
    <p:sldId id="360" r:id="rId162"/>
    <p:sldId id="361" r:id="rId163"/>
    <p:sldId id="362" r:id="rId164"/>
    <p:sldId id="363" r:id="rId165"/>
    <p:sldId id="364" r:id="rId166"/>
    <p:sldId id="366" r:id="rId167"/>
    <p:sldId id="367" r:id="rId168"/>
    <p:sldId id="368" r:id="rId169"/>
    <p:sldId id="369" r:id="rId170"/>
    <p:sldId id="370" r:id="rId171"/>
    <p:sldId id="365" r:id="rId172"/>
    <p:sldId id="349" r:id="rId173"/>
    <p:sldId id="350" r:id="rId174"/>
    <p:sldId id="351" r:id="rId175"/>
    <p:sldId id="352" r:id="rId176"/>
    <p:sldId id="353" r:id="rId177"/>
    <p:sldId id="354" r:id="rId178"/>
    <p:sldId id="355" r:id="rId179"/>
    <p:sldId id="356" r:id="rId180"/>
    <p:sldId id="357" r:id="rId181"/>
    <p:sldId id="358" r:id="rId182"/>
    <p:sldId id="279" r:id="rId1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3"/>
    <p:restoredTop sz="91344"/>
  </p:normalViewPr>
  <p:slideViewPr>
    <p:cSldViewPr snapToGrid="0" snapToObjects="1">
      <p:cViewPr varScale="1">
        <p:scale>
          <a:sx n="127" d="100"/>
          <a:sy n="127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43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4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7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5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22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65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2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98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91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8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4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5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15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97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29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56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23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4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7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5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67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75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2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3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6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0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13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92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55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62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4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9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2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Ck1FX3higgbVUHkA9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Ck1FX3higgbVUHkA9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Last Dance</a:t>
            </a:r>
          </a:p>
        </p:txBody>
      </p:sp>
    </p:spTree>
    <p:extLst>
      <p:ext uri="{BB962C8B-B14F-4D97-AF65-F5344CB8AC3E}">
        <p14:creationId xmlns:p14="http://schemas.microsoft.com/office/powerpoint/2010/main" val="73768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Oblivious Queries</a:t>
            </a:r>
          </a:p>
        </p:txBody>
      </p:sp>
    </p:spTree>
    <p:extLst>
      <p:ext uri="{BB962C8B-B14F-4D97-AF65-F5344CB8AC3E}">
        <p14:creationId xmlns:p14="http://schemas.microsoft.com/office/powerpoint/2010/main" val="8497567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Incremental Dataflow</a:t>
            </a:r>
          </a:p>
        </p:txBody>
      </p:sp>
    </p:spTree>
    <p:extLst>
      <p:ext uri="{BB962C8B-B14F-4D97-AF65-F5344CB8AC3E}">
        <p14:creationId xmlns:p14="http://schemas.microsoft.com/office/powerpoint/2010/main" val="3095872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Favorite music artist/band!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684C7-B86D-934B-839E-D81CCB48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37" y="3128384"/>
            <a:ext cx="3022081" cy="2910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8C1F0-0C4B-9548-9560-87A9FD08EDC3}"/>
              </a:ext>
            </a:extLst>
          </p:cNvPr>
          <p:cNvSpPr txBox="1"/>
          <p:nvPr/>
        </p:nvSpPr>
        <p:spPr>
          <a:xfrm>
            <a:off x="9189474" y="603843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Is this a sandwich?</a:t>
            </a:r>
          </a:p>
        </p:txBody>
      </p:sp>
    </p:spTree>
    <p:extLst>
      <p:ext uri="{BB962C8B-B14F-4D97-AF65-F5344CB8AC3E}">
        <p14:creationId xmlns:p14="http://schemas.microsoft.com/office/powerpoint/2010/main" val="27271633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A4 out: hypothesis-driven experiment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EFB0-643C-EE4A-902A-7A24C64E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93" y="4990155"/>
            <a:ext cx="5449494" cy="3510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A6648-D31C-9C4F-8BAA-FCC2C4BCE32C}"/>
              </a:ext>
            </a:extLst>
          </p:cNvPr>
          <p:cNvSpPr txBox="1"/>
          <p:nvPr/>
        </p:nvSpPr>
        <p:spPr>
          <a:xfrm>
            <a:off x="8050594" y="5130802"/>
            <a:ext cx="313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Example draft submission from 2019 w6113</a:t>
            </a:r>
          </a:p>
        </p:txBody>
      </p:sp>
    </p:spTree>
    <p:extLst>
      <p:ext uri="{BB962C8B-B14F-4D97-AF65-F5344CB8AC3E}">
        <p14:creationId xmlns:p14="http://schemas.microsoft.com/office/powerpoint/2010/main" val="24052335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Reproduce and Extend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6610" cy="49339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motivation for what you will reproduce.</a:t>
            </a:r>
          </a:p>
          <a:p>
            <a:pPr marL="0" indent="0">
              <a:buNone/>
            </a:pPr>
            <a:r>
              <a:rPr lang="en-US" dirty="0"/>
              <a:t>Clear reason for why the system you will implement within is appropriate.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Detailed description of algorithms you will reproduce, and specifically how they will be implemented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</p:spTree>
    <p:extLst>
      <p:ext uri="{BB962C8B-B14F-4D97-AF65-F5344CB8AC3E}">
        <p14:creationId xmlns:p14="http://schemas.microsoft.com/office/powerpoint/2010/main" val="573055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40797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argument flow from problem to your novelty should be clear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Describe a naïve version of your solution highlights the ideas (but may be inefficient/unoptimized)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184C6-79B3-BF4B-B31E-84CDE6DC9BE1}"/>
              </a:ext>
            </a:extLst>
          </p:cNvPr>
          <p:cNvSpPr txBox="1"/>
          <p:nvPr/>
        </p:nvSpPr>
        <p:spPr>
          <a:xfrm>
            <a:off x="6096000" y="1825624"/>
            <a:ext cx="5613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venir Next" panose="020B0503020202020204" pitchFamily="34" charset="0"/>
              </a:rPr>
              <a:t>Related Work</a:t>
            </a:r>
          </a:p>
          <a:p>
            <a:r>
              <a:rPr lang="en-US" dirty="0">
                <a:latin typeface="Avenir Next" panose="020B0503020202020204" pitchFamily="34" charset="0"/>
              </a:rPr>
              <a:t>Define dimensions that distinguish your work from prior works</a:t>
            </a:r>
          </a:p>
          <a:p>
            <a:pPr algn="l"/>
            <a:endParaRPr lang="en-US" b="1" dirty="0">
              <a:latin typeface="Avenir Next" panose="020B0503020202020204" pitchFamily="34" charset="0"/>
            </a:endParaRPr>
          </a:p>
          <a:p>
            <a:pPr algn="l"/>
            <a:r>
              <a:rPr lang="en-US" b="1" dirty="0">
                <a:latin typeface="Avenir Next" panose="020B0503020202020204" pitchFamily="34" charset="0"/>
              </a:rPr>
              <a:t>Timely Dataflow </a:t>
            </a:r>
            <a:r>
              <a:rPr lang="en-US" dirty="0">
                <a:latin typeface="Avenir Next" panose="020B0503020202020204" pitchFamily="34" charset="0"/>
              </a:rPr>
              <a:t>defines similar categories: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Acyclic batch data flow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Incremental computation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Stream processing systems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Cyclic dataflows</a:t>
            </a:r>
          </a:p>
          <a:p>
            <a:pPr algn="l"/>
            <a:endParaRPr lang="en-US" dirty="0">
              <a:latin typeface="Avenir Next" panose="020B0503020202020204" pitchFamily="34" charset="0"/>
            </a:endParaRP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See </a:t>
            </a:r>
            <a:r>
              <a:rPr lang="en-US" b="1" dirty="0">
                <a:latin typeface="Avenir Next" panose="020B0503020202020204" pitchFamily="34" charset="0"/>
              </a:rPr>
              <a:t>How to Architect a Query Complier, Revisited </a:t>
            </a:r>
            <a:r>
              <a:rPr lang="en-US" dirty="0">
                <a:latin typeface="Avenir Next" panose="020B0503020202020204" pitchFamily="34" charset="0"/>
              </a:rPr>
              <a:t>for a strong related works section</a:t>
            </a:r>
          </a:p>
        </p:txBody>
      </p:sp>
    </p:spTree>
    <p:extLst>
      <p:ext uri="{BB962C8B-B14F-4D97-AF65-F5344CB8AC3E}">
        <p14:creationId xmlns:p14="http://schemas.microsoft.com/office/powerpoint/2010/main" val="4000856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CAD9D-E37A-464C-AEE9-E7EA4F76557B}"/>
              </a:ext>
            </a:extLst>
          </p:cNvPr>
          <p:cNvSpPr txBox="1"/>
          <p:nvPr/>
        </p:nvSpPr>
        <p:spPr>
          <a:xfrm rot="1377050">
            <a:off x="6187797" y="3491219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2338375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12589104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77ADA1-D00A-CA48-911F-DA92A556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35" y="1433265"/>
            <a:ext cx="669436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5706779" y="4953605"/>
            <a:ext cx="6276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2 Thumbs 4 SPEAKING UP</a:t>
            </a:r>
          </a:p>
        </p:txBody>
      </p:sp>
    </p:spTree>
    <p:extLst>
      <p:ext uri="{BB962C8B-B14F-4D97-AF65-F5344CB8AC3E}">
        <p14:creationId xmlns:p14="http://schemas.microsoft.com/office/powerpoint/2010/main" val="23677917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6688607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1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44076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What was surprisingly good</a:t>
            </a: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 about virtual fall semester?</a:t>
            </a:r>
          </a:p>
        </p:txBody>
      </p:sp>
    </p:spTree>
    <p:extLst>
      <p:ext uri="{BB962C8B-B14F-4D97-AF65-F5344CB8AC3E}">
        <p14:creationId xmlns:p14="http://schemas.microsoft.com/office/powerpoint/2010/main" val="13335889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Batch Dataflow</a:t>
            </a:r>
          </a:p>
        </p:txBody>
      </p:sp>
    </p:spTree>
    <p:extLst>
      <p:ext uri="{BB962C8B-B14F-4D97-AF65-F5344CB8AC3E}">
        <p14:creationId xmlns:p14="http://schemas.microsoft.com/office/powerpoint/2010/main" val="13787639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What would be a good </a:t>
            </a:r>
            <a:r>
              <a:rPr lang="en-US" sz="3200">
                <a:cs typeface="Arial" panose="020B0604020202020204" pitchFamily="34" charset="0"/>
              </a:rPr>
              <a:t>warmup discussion </a:t>
            </a:r>
          </a:p>
          <a:p>
            <a:pPr marL="0" indent="0" algn="ctr">
              <a:buNone/>
            </a:pPr>
            <a:r>
              <a:rPr lang="en-US" sz="3200">
                <a:cs typeface="Arial" panose="020B0604020202020204" pitchFamily="34" charset="0"/>
              </a:rPr>
              <a:t>for next class?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227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11/29.  Submit through conf review site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18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4922301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6004906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pic>
        <p:nvPicPr>
          <p:cNvPr id="1028" name="Picture 4" descr="Two Thumbs up for - rambo thumbs up | Meme Generator">
            <a:extLst>
              <a:ext uri="{FF2B5EF4-FFF2-40B4-BE49-F238E27FC236}">
                <a16:creationId xmlns:a16="http://schemas.microsoft.com/office/drawing/2014/main" id="{FB19F1AE-47B3-F544-941C-F97B4845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13" y="1073397"/>
            <a:ext cx="6595687" cy="47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650593" y="4676606"/>
            <a:ext cx="4487126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SPEAKING UP</a:t>
            </a:r>
          </a:p>
        </p:txBody>
      </p:sp>
    </p:spTree>
    <p:extLst>
      <p:ext uri="{BB962C8B-B14F-4D97-AF65-F5344CB8AC3E}">
        <p14:creationId xmlns:p14="http://schemas.microsoft.com/office/powerpoint/2010/main" val="4877714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36075670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UDFs</a:t>
            </a:r>
          </a:p>
        </p:txBody>
      </p:sp>
    </p:spTree>
    <p:extLst>
      <p:ext uri="{BB962C8B-B14F-4D97-AF65-F5344CB8AC3E}">
        <p14:creationId xmlns:p14="http://schemas.microsoft.com/office/powerpoint/2010/main" val="37041453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Wh</a:t>
            </a:r>
            <a:r>
              <a:rPr lang="en-US" sz="3200" dirty="0">
                <a:cs typeface="Arial" panose="020B0604020202020204" pitchFamily="34" charset="0"/>
              </a:rPr>
              <a:t>at shows are you watching these days?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5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A2 graded, reference code is out</a:t>
            </a:r>
          </a:p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2841D-D74F-C646-B545-5E172C2F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67" y="2661486"/>
            <a:ext cx="6760533" cy="35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Today OH </a:t>
            </a:r>
            <a:r>
              <a:rPr lang="en-US" dirty="0">
                <a:sym typeface="Wingdings" pitchFamily="2" charset="2"/>
              </a:rPr>
              <a:t> 4-5PM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now</a:t>
            </a:r>
            <a:r>
              <a:rPr lang="en-US" b="1" dirty="0"/>
              <a:t>	 Course Evaluations!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12/9   Cong Yu’s DSI talk</a:t>
            </a:r>
          </a:p>
          <a:p>
            <a:pPr marL="0" indent="0">
              <a:buNone/>
            </a:pPr>
            <a:r>
              <a:rPr lang="en-US" dirty="0"/>
              <a:t>12/10 In-class Presentations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4A68B-4EF0-B748-83EF-E5251906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36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0AFCB-9D96-714A-AFEE-AC6FED940CDC}"/>
              </a:ext>
            </a:extLst>
          </p:cNvPr>
          <p:cNvSpPr txBox="1"/>
          <p:nvPr/>
        </p:nvSpPr>
        <p:spPr>
          <a:xfrm rot="20007408">
            <a:off x="4081115" y="642902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5017742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498558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1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213658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</p:spTree>
    <p:extLst>
      <p:ext uri="{BB962C8B-B14F-4D97-AF65-F5344CB8AC3E}">
        <p14:creationId xmlns:p14="http://schemas.microsoft.com/office/powerpoint/2010/main" val="3291693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500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What are some types of disaggregation in your </a:t>
            </a:r>
            <a:r>
              <a:rPr lang="en-US"/>
              <a:t>daily life?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When is it sensible to disaggregate vs consolidate?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023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for the bug reports!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Vote: Share and review paper drafts (due 10-22)?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C479-8564-E540-856A-B6A3CD94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8" t="41045" r="18109" b="52247"/>
          <a:stretch/>
        </p:blipFill>
        <p:spPr>
          <a:xfrm>
            <a:off x="8995141" y="3030070"/>
            <a:ext cx="2282460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88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9751846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764C-D190-7D45-8D18-899A6D6C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Queryvis.com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AAFE-CF4E-DA44-A226-0133D5DDC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QueryVis">
            <a:extLst>
              <a:ext uri="{FF2B5EF4-FFF2-40B4-BE49-F238E27FC236}">
                <a16:creationId xmlns:a16="http://schemas.microsoft.com/office/drawing/2014/main" id="{14AC6D45-1826-E54F-9AD6-3D8CDC8E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8" y="1690688"/>
            <a:ext cx="9936803" cy="4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972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</p:spTree>
    <p:extLst>
      <p:ext uri="{BB962C8B-B14F-4D97-AF65-F5344CB8AC3E}">
        <p14:creationId xmlns:p14="http://schemas.microsoft.com/office/powerpoint/2010/main" val="13360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Logistics Thurs 12/10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 groups</a:t>
            </a:r>
          </a:p>
          <a:p>
            <a:pPr marL="0" indent="0">
              <a:buNone/>
            </a:pPr>
            <a:r>
              <a:rPr lang="en-US" dirty="0"/>
              <a:t>Each team: 5 min presentation, 5 min feedback</a:t>
            </a:r>
          </a:p>
          <a:p>
            <a:pPr marL="0" indent="0">
              <a:buNone/>
            </a:pPr>
            <a:r>
              <a:rPr lang="en-US" dirty="0"/>
              <a:t>Every team member should speak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Timing is strict, so practice!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847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D809-DAC1-4648-A380-24251896F795}"/>
              </a:ext>
            </a:extLst>
          </p:cNvPr>
          <p:cNvSpPr txBox="1"/>
          <p:nvPr/>
        </p:nvSpPr>
        <p:spPr>
          <a:xfrm>
            <a:off x="349624" y="3143816"/>
            <a:ext cx="37112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name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Person P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P.pid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NOT IN 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SELECT P2.pid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FROM Person P2, Notes 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WHERE P2.pid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N.pid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D2A3C-767A-BB4E-9300-F08E7623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282950"/>
            <a:ext cx="7658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577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7176961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34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4337266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DBs</a:t>
            </a:r>
          </a:p>
        </p:txBody>
      </p:sp>
    </p:spTree>
    <p:extLst>
      <p:ext uri="{BB962C8B-B14F-4D97-AF65-F5344CB8AC3E}">
        <p14:creationId xmlns:p14="http://schemas.microsoft.com/office/powerpoint/2010/main" val="28563527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You’ve read industry and academic papers</a:t>
            </a:r>
            <a:r>
              <a:rPr lang="en-US"/>
              <a:t>.  </a:t>
            </a:r>
          </a:p>
          <a:p>
            <a:pPr marL="0" indent="0" algn="ctr">
              <a:buNone/>
            </a:pPr>
            <a:r>
              <a:rPr lang="en-US"/>
              <a:t>What </a:t>
            </a:r>
            <a:r>
              <a:rPr lang="en-US" dirty="0"/>
              <a:t>do you feel are the strengths and </a:t>
            </a:r>
            <a:r>
              <a:rPr lang="en-US"/>
              <a:t>weaknesses?</a:t>
            </a:r>
            <a:endParaRPr lang="en-US" dirty="0"/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53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released</a:t>
            </a:r>
          </a:p>
          <a:p>
            <a:pPr marL="0" indent="0">
              <a:buNone/>
            </a:pPr>
            <a:r>
              <a:rPr lang="en-US" dirty="0"/>
              <a:t>A5 is extra credit (optional)</a:t>
            </a:r>
          </a:p>
          <a:p>
            <a:pPr marL="0" indent="0">
              <a:buNone/>
            </a:pPr>
            <a:r>
              <a:rPr lang="en-US" dirty="0"/>
              <a:t>Proposal comments sent via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Keeping existing lecture sequencing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partly to time with Prof Vasiliki’s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294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E641-37F1-5E4E-A54F-FD382FD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3E86-9CA1-6043-824C-7643D2C0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825625"/>
            <a:ext cx="47218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over assignment &amp; concepts in class (x2)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tests (x4)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5 late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88C3B-1018-A64B-A1FE-031D9FBA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21" y="0"/>
            <a:ext cx="72270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FFB63-EE08-2F42-9AA4-C753DFAF4ED8}"/>
              </a:ext>
            </a:extLst>
          </p:cNvPr>
          <p:cNvSpPr txBox="1"/>
          <p:nvPr/>
        </p:nvSpPr>
        <p:spPr>
          <a:xfrm>
            <a:off x="8836480" y="230188"/>
            <a:ext cx="290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Almost Unrelenting</a:t>
            </a:r>
          </a:p>
        </p:txBody>
      </p:sp>
    </p:spTree>
    <p:extLst>
      <p:ext uri="{BB962C8B-B14F-4D97-AF65-F5344CB8AC3E}">
        <p14:creationId xmlns:p14="http://schemas.microsoft.com/office/powerpoint/2010/main" val="6225420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7"/>
            <a:ext cx="11003734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are the similarities between Dremel/Snowflake and Gamma?  What are the differences?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Does in-situ processing really mean?  For instance, does data not need to be loaded?  What are its strengths and drawbacks?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Speculate about future iterations software or hardware “disaggregation.   How might it affect DBMS design?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4965356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Column Stores</a:t>
            </a:r>
          </a:p>
        </p:txBody>
      </p:sp>
    </p:spTree>
    <p:extLst>
      <p:ext uri="{BB962C8B-B14F-4D97-AF65-F5344CB8AC3E}">
        <p14:creationId xmlns:p14="http://schemas.microsoft.com/office/powerpoint/2010/main" val="226280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9518-FF2B-2140-920C-1B881216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Slides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3541-70B4-8C49-A709-B755D551E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Submit slides at </a:t>
            </a:r>
            <a:r>
              <a:rPr lang="en-US" u="sng" dirty="0">
                <a:hlinkClick r:id="rId2"/>
              </a:rPr>
              <a:t>https://forms.gle/Ck1FX3higgbVUHkA9</a:t>
            </a:r>
            <a:endParaRPr lang="en-US" dirty="0"/>
          </a:p>
          <a:p>
            <a:pPr marL="457200" lvl="1" indent="0" fontAlgn="base">
              <a:buNone/>
            </a:pPr>
            <a:r>
              <a:rPr lang="en-US" dirty="0"/>
              <a:t>Google slides </a:t>
            </a:r>
            <a:r>
              <a:rPr lang="en-US" b="1" dirty="0"/>
              <a:t>strongly preferred</a:t>
            </a:r>
            <a:endParaRPr lang="en-US" i="1" dirty="0"/>
          </a:p>
          <a:p>
            <a:pPr marL="457200" lvl="1" indent="0" fontAlgn="base">
              <a:buNone/>
            </a:pPr>
            <a:r>
              <a:rPr lang="en-US" dirty="0"/>
              <a:t>Each team submits once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Deadline for slide submission</a:t>
            </a:r>
          </a:p>
          <a:p>
            <a:pPr marL="0" indent="0" fontAlgn="base">
              <a:buNone/>
            </a:pPr>
            <a:r>
              <a:rPr lang="en-US" dirty="0"/>
              <a:t>Tuesday, 12/08/2021 11:59 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163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Which restaurant do you want to go most </a:t>
            </a:r>
          </a:p>
          <a:p>
            <a:pPr marL="0" indent="0" algn="ctr">
              <a:buNone/>
            </a:pPr>
            <a:r>
              <a:rPr lang="en-US" dirty="0"/>
              <a:t>when dine-in is safe again?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9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Proposal due today 11:59PM EST</a:t>
            </a:r>
          </a:p>
          <a:p>
            <a:pPr marL="0" indent="0">
              <a:buNone/>
            </a:pPr>
            <a:r>
              <a:rPr lang="en-US" dirty="0"/>
              <a:t>A2 due 10/4 11:59PM EST</a:t>
            </a:r>
          </a:p>
          <a:p>
            <a:pPr marL="0" indent="0">
              <a:buNone/>
            </a:pPr>
            <a:r>
              <a:rPr lang="en-US" dirty="0"/>
              <a:t>A5 </a:t>
            </a:r>
            <a:r>
              <a:rPr lang="en-US"/>
              <a:t>is now optional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Extend A3 and A4 by 1 week?</a:t>
            </a:r>
          </a:p>
          <a:p>
            <a:pPr marL="0" indent="0">
              <a:buNone/>
            </a:pPr>
            <a:r>
              <a:rPr lang="en-US" dirty="0"/>
              <a:t>Swap Compilation/</a:t>
            </a:r>
            <a:r>
              <a:rPr lang="en-US" dirty="0" err="1"/>
              <a:t>Udf</a:t>
            </a:r>
            <a:r>
              <a:rPr lang="en-US" dirty="0"/>
              <a:t> topics with large scale dataflow? </a:t>
            </a:r>
          </a:p>
        </p:txBody>
      </p:sp>
    </p:spTree>
    <p:extLst>
      <p:ext uri="{BB962C8B-B14F-4D97-AF65-F5344CB8AC3E}">
        <p14:creationId xmlns:p14="http://schemas.microsoft.com/office/powerpoint/2010/main" val="623023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makes this paper well-written?  Identify specific examples from the reading.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Still assuming a ”big reads” workload, how would col-stores adapt to data distribution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Compare and contrast the in-memory vs on-disk “stores” in c-store to the design in a class RDBMS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4566097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34190872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Is a hot dog a sandwich?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76417" y="4429754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11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2473939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Why is writing query optimizers harder than rocket science?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Propose good methods to select promising transitions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What are some benefits of volcano’s top-down search as compared to </a:t>
            </a:r>
            <a:r>
              <a:rPr lang="en-US" dirty="0" err="1"/>
              <a:t>selinger’s</a:t>
            </a:r>
            <a:r>
              <a:rPr lang="en-US" dirty="0"/>
              <a:t> algorithm?  Hint: consider enforcers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</a:t>
            </a:r>
            <a:r>
              <a:rPr lang="en-US" dirty="0"/>
              <a:t>: How to parallelize cascades? What challenges may arise?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1482588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0E18-23D1-284F-96E5-382E3759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4ABA-5BD7-B84D-B468-BC957BFE6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Presentation should contain (in substance, not necessarily slides)</a:t>
            </a:r>
          </a:p>
          <a:p>
            <a:r>
              <a:rPr lang="en-US" dirty="0"/>
              <a:t>Motivation and </a:t>
            </a:r>
            <a:r>
              <a:rPr lang="en-US" b="1" dirty="0"/>
              <a:t>hypotheses</a:t>
            </a:r>
          </a:p>
          <a:p>
            <a:r>
              <a:rPr lang="en-US" dirty="0"/>
              <a:t>Technical challenge and contribution</a:t>
            </a:r>
          </a:p>
          <a:p>
            <a:r>
              <a:rPr lang="en-US" dirty="0"/>
              <a:t>Related work and how they are related</a:t>
            </a:r>
          </a:p>
          <a:p>
            <a:r>
              <a:rPr lang="en-US" b="1" dirty="0"/>
              <a:t>Simple example to illustrate idea</a:t>
            </a:r>
          </a:p>
          <a:p>
            <a:r>
              <a:rPr lang="en-US" dirty="0"/>
              <a:t>Technical insights/experimental findings so far</a:t>
            </a:r>
          </a:p>
          <a:p>
            <a:r>
              <a:rPr lang="en-US" b="1" dirty="0"/>
              <a:t>Demos as GIFs or embedded videos</a:t>
            </a:r>
          </a:p>
          <a:p>
            <a:r>
              <a:rPr lang="en-US" dirty="0"/>
              <a:t>Feedback: 1-2 questions you’d like feedback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0590-66AC-7A44-95BA-9E458560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Each group assigns notetaker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0960A-18CF-8A43-8DF9-70B3C582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Share your tips on reading and reviewing papers and how it changed this semester.  Use </a:t>
            </a:r>
            <a:r>
              <a:rPr lang="en-US" dirty="0" err="1"/>
              <a:t>OblivDB</a:t>
            </a:r>
            <a:r>
              <a:rPr lang="en-US" dirty="0"/>
              <a:t> paper (or another paper from class) as concrete example.</a:t>
            </a:r>
          </a:p>
        </p:txBody>
      </p:sp>
    </p:spTree>
    <p:extLst>
      <p:ext uri="{BB962C8B-B14F-4D97-AF65-F5344CB8AC3E}">
        <p14:creationId xmlns:p14="http://schemas.microsoft.com/office/powerpoint/2010/main" val="426962310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0726D-87FF-A442-85F3-4CBC0416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87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369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0590-66AC-7A44-95BA-9E458560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Each group assigns notetaker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0960A-18CF-8A43-8DF9-70B3C582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Share your tips on reading and reviewing papers and how it changed this semester.  Use </a:t>
            </a:r>
            <a:r>
              <a:rPr lang="en-US" dirty="0" err="1"/>
              <a:t>OblivDB</a:t>
            </a:r>
            <a:r>
              <a:rPr lang="en-US" dirty="0"/>
              <a:t> paper (or another paper from class) as concrete example.</a:t>
            </a:r>
          </a:p>
        </p:txBody>
      </p:sp>
    </p:spTree>
    <p:extLst>
      <p:ext uri="{BB962C8B-B14F-4D97-AF65-F5344CB8AC3E}">
        <p14:creationId xmlns:p14="http://schemas.microsoft.com/office/powerpoint/2010/main" val="249715387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What is the technical idea in </a:t>
            </a:r>
            <a:r>
              <a:rPr lang="en-US" dirty="0" err="1"/>
              <a:t>OblivDB</a:t>
            </a:r>
            <a:r>
              <a:rPr lang="en-US" dirty="0"/>
              <a:t> and what could be follow-up work?</a:t>
            </a:r>
            <a:br>
              <a:rPr lang="en-US" dirty="0"/>
            </a:b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What if data was regularly appended to the base tables?  Could IMV be made oblivious?</a:t>
            </a:r>
          </a:p>
        </p:txBody>
      </p:sp>
    </p:spTree>
    <p:extLst>
      <p:ext uri="{BB962C8B-B14F-4D97-AF65-F5344CB8AC3E}">
        <p14:creationId xmlns:p14="http://schemas.microsoft.com/office/powerpoint/2010/main" val="30226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440764"/>
            <a:ext cx="9506186" cy="3848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What role do research labs at companies like Google have in the fourth estate (journalism)?</a:t>
            </a:r>
          </a:p>
        </p:txBody>
      </p:sp>
    </p:spTree>
    <p:extLst>
      <p:ext uri="{BB962C8B-B14F-4D97-AF65-F5344CB8AC3E}">
        <p14:creationId xmlns:p14="http://schemas.microsoft.com/office/powerpoint/2010/main" val="2228622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2BA58-B2DE-A349-8E3D-7204B32D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307" y="1606550"/>
            <a:ext cx="6096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2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What is the technical idea in </a:t>
            </a:r>
            <a:r>
              <a:rPr lang="en-US" dirty="0" err="1"/>
              <a:t>OblivDB</a:t>
            </a:r>
            <a:r>
              <a:rPr lang="en-US" dirty="0"/>
              <a:t> and what could be follow-up work?</a:t>
            </a:r>
            <a:br>
              <a:rPr lang="en-US" dirty="0"/>
            </a:b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What if data was regularly appended to the base tables?  Could IMV be made oblivious?</a:t>
            </a:r>
          </a:p>
        </p:txBody>
      </p:sp>
    </p:spTree>
    <p:extLst>
      <p:ext uri="{BB962C8B-B14F-4D97-AF65-F5344CB8AC3E}">
        <p14:creationId xmlns:p14="http://schemas.microsoft.com/office/powerpoint/2010/main" val="1513386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7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440764"/>
            <a:ext cx="9506186" cy="340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Cake vs Pie?  Discuss</a:t>
            </a:r>
          </a:p>
        </p:txBody>
      </p:sp>
    </p:spTree>
    <p:extLst>
      <p:ext uri="{BB962C8B-B14F-4D97-AF65-F5344CB8AC3E}">
        <p14:creationId xmlns:p14="http://schemas.microsoft.com/office/powerpoint/2010/main" val="1352687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12/9   Cong Yu’s DSI talk</a:t>
            </a:r>
          </a:p>
          <a:p>
            <a:pPr marL="0" indent="0">
              <a:buNone/>
            </a:pPr>
            <a:r>
              <a:rPr lang="en-US" dirty="0"/>
              <a:t>12/10 In-class Presentations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4A68B-4EF0-B748-83EF-E5251906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36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Logistics Thurs 12/10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 groups</a:t>
            </a:r>
          </a:p>
          <a:p>
            <a:pPr marL="0" indent="0">
              <a:buNone/>
            </a:pPr>
            <a:r>
              <a:rPr lang="en-US" dirty="0"/>
              <a:t>Each team: 5 min presentation, 5 min feedback</a:t>
            </a:r>
          </a:p>
          <a:p>
            <a:pPr marL="0" indent="0">
              <a:buNone/>
            </a:pPr>
            <a:r>
              <a:rPr lang="en-US" dirty="0"/>
              <a:t>Every team member should speak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Timing is strict, so practice!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9518-FF2B-2140-920C-1B881216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Slides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3541-70B4-8C49-A709-B755D551E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Submit slides at </a:t>
            </a:r>
            <a:r>
              <a:rPr lang="en-US" u="sng" dirty="0">
                <a:hlinkClick r:id="rId2"/>
              </a:rPr>
              <a:t>https://forms.gle/Ck1FX3higgbVUHkA9</a:t>
            </a:r>
            <a:endParaRPr lang="en-US" dirty="0"/>
          </a:p>
          <a:p>
            <a:pPr marL="457200" lvl="1" indent="0" fontAlgn="base">
              <a:buNone/>
            </a:pPr>
            <a:r>
              <a:rPr lang="en-US" dirty="0"/>
              <a:t>Google slides </a:t>
            </a:r>
            <a:r>
              <a:rPr lang="en-US" b="1" dirty="0"/>
              <a:t>strongly preferred</a:t>
            </a:r>
            <a:endParaRPr lang="en-US" i="1" dirty="0"/>
          </a:p>
          <a:p>
            <a:pPr marL="457200" lvl="1" indent="0" fontAlgn="base">
              <a:buNone/>
            </a:pPr>
            <a:r>
              <a:rPr lang="en-US" dirty="0"/>
              <a:t>Each team submits once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Deadline for slide submission</a:t>
            </a:r>
          </a:p>
          <a:p>
            <a:pPr marL="0" indent="0" fontAlgn="base">
              <a:buNone/>
            </a:pPr>
            <a:r>
              <a:rPr lang="en-US" dirty="0"/>
              <a:t>Tuesday, 12/08/2021 11:59 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6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0E18-23D1-284F-96E5-382E3759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4ABA-5BD7-B84D-B468-BC957BFE6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Presentation should contain (in substance, not necessarily slides)</a:t>
            </a:r>
          </a:p>
          <a:p>
            <a:r>
              <a:rPr lang="en-US" dirty="0"/>
              <a:t>Motivation and </a:t>
            </a:r>
            <a:r>
              <a:rPr lang="en-US" b="1" dirty="0"/>
              <a:t>hypotheses</a:t>
            </a:r>
          </a:p>
          <a:p>
            <a:r>
              <a:rPr lang="en-US" dirty="0"/>
              <a:t>Technical challenge and contribution</a:t>
            </a:r>
          </a:p>
          <a:p>
            <a:r>
              <a:rPr lang="en-US" dirty="0"/>
              <a:t>Related work and how they are related</a:t>
            </a:r>
          </a:p>
          <a:p>
            <a:r>
              <a:rPr lang="en-US" dirty="0"/>
              <a:t>Simple example to illustrate idea</a:t>
            </a:r>
          </a:p>
          <a:p>
            <a:r>
              <a:rPr lang="en-US" dirty="0"/>
              <a:t>Technical insights/experimental findings so far</a:t>
            </a:r>
          </a:p>
          <a:p>
            <a:r>
              <a:rPr lang="en-US" dirty="0"/>
              <a:t>Demos as GIFs or embedded videos</a:t>
            </a:r>
          </a:p>
          <a:p>
            <a:r>
              <a:rPr lang="en-US" dirty="0"/>
              <a:t>Feedback: 1-2 questions you’d like feedback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84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Think about the data science/analytics pipeline.  What forms of explanation could be killer apps?</a:t>
            </a:r>
            <a:br>
              <a:rPr lang="en-US" dirty="0"/>
            </a:b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How does explanation compare and contrast from outlier detection or machine learning interpretation?   </a:t>
            </a:r>
          </a:p>
        </p:txBody>
      </p:sp>
    </p:spTree>
    <p:extLst>
      <p:ext uri="{BB962C8B-B14F-4D97-AF65-F5344CB8AC3E}">
        <p14:creationId xmlns:p14="http://schemas.microsoft.com/office/powerpoint/2010/main" val="1450669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9DC1E-1E92-6340-B2DF-6E2F5E36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012" y="1796070"/>
            <a:ext cx="5831893" cy="32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  </a:t>
            </a:r>
            <a:r>
              <a:rPr lang="en-US" b="1" dirty="0"/>
              <a:t>showcase</a:t>
            </a:r>
            <a:r>
              <a:rPr lang="en-US" dirty="0"/>
              <a:t>!!!</a:t>
            </a:r>
          </a:p>
          <a:p>
            <a:pPr marL="0" indent="0">
              <a:buNone/>
            </a:pPr>
            <a:r>
              <a:rPr lang="en-US" dirty="0"/>
              <a:t>now</a:t>
            </a:r>
            <a:r>
              <a:rPr lang="en-US" b="1" dirty="0"/>
              <a:t>	 </a:t>
            </a:r>
            <a:r>
              <a:rPr lang="en-US" dirty="0"/>
              <a:t>Course Evals!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6896F-B4C3-5D4D-81F3-58BC7827A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22"/>
          <a:stretch/>
        </p:blipFill>
        <p:spPr>
          <a:xfrm>
            <a:off x="5691332" y="755136"/>
            <a:ext cx="6632747" cy="566566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0BC73C9-FF3E-244F-A976-62FB908B4324}"/>
              </a:ext>
            </a:extLst>
          </p:cNvPr>
          <p:cNvSpPr/>
          <p:nvPr/>
        </p:nvSpPr>
        <p:spPr>
          <a:xfrm rot="9084747">
            <a:off x="7416801" y="3454400"/>
            <a:ext cx="1645920" cy="579120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22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Think about the data science/analytics pipeline.  What forms of explanation could be killer apps?</a:t>
            </a:r>
            <a:br>
              <a:rPr lang="en-US" dirty="0"/>
            </a:b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How does explanation compare and contrast from outlier detection or machine learning interpretation?   </a:t>
            </a:r>
          </a:p>
        </p:txBody>
      </p:sp>
    </p:spTree>
    <p:extLst>
      <p:ext uri="{BB962C8B-B14F-4D97-AF65-F5344CB8AC3E}">
        <p14:creationId xmlns:p14="http://schemas.microsoft.com/office/powerpoint/2010/main" val="1028491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ML in DBs</a:t>
            </a:r>
          </a:p>
        </p:txBody>
      </p:sp>
    </p:spTree>
    <p:extLst>
      <p:ext uri="{BB962C8B-B14F-4D97-AF65-F5344CB8AC3E}">
        <p14:creationId xmlns:p14="http://schemas.microsoft.com/office/powerpoint/2010/main" val="171977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44076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How was your break?</a:t>
            </a: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3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12/9   Cong Yu’s DSI talk</a:t>
            </a:r>
          </a:p>
          <a:p>
            <a:pPr marL="0" indent="0">
              <a:buNone/>
            </a:pPr>
            <a:r>
              <a:rPr lang="en-US" dirty="0"/>
              <a:t>12/10 In-class Presentations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4A68B-4EF0-B748-83EF-E5251906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36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Logistics Thurs 12/10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 groups</a:t>
            </a:r>
          </a:p>
          <a:p>
            <a:r>
              <a:rPr lang="en-US" dirty="0"/>
              <a:t>Each team: 5 min presentation, 5 min feedback</a:t>
            </a:r>
          </a:p>
          <a:p>
            <a:r>
              <a:rPr lang="en-US" dirty="0"/>
              <a:t>Every team member should speak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Timing is strict, so practice!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Submit slides by Monday night </a:t>
            </a:r>
            <a:r>
              <a:rPr lang="en-US" dirty="0"/>
              <a:t>before showcase</a:t>
            </a:r>
          </a:p>
          <a:p>
            <a:pPr marL="0" indent="0">
              <a:buNone/>
            </a:pPr>
            <a:r>
              <a:rPr lang="en-US" dirty="0"/>
              <a:t>Deka will share &amp; control screen for all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43674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0E18-23D1-284F-96E5-382E3759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4ABA-5BD7-B84D-B468-BC957BFE6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Presentation should contain (in substance, not necessarily slides)</a:t>
            </a:r>
          </a:p>
          <a:p>
            <a:r>
              <a:rPr lang="en-US" dirty="0"/>
              <a:t>Motivation and </a:t>
            </a:r>
            <a:r>
              <a:rPr lang="en-US" b="1" dirty="0"/>
              <a:t>hypotheses</a:t>
            </a:r>
          </a:p>
          <a:p>
            <a:r>
              <a:rPr lang="en-US" dirty="0"/>
              <a:t>Technical challenge and contribution</a:t>
            </a:r>
          </a:p>
          <a:p>
            <a:r>
              <a:rPr lang="en-US" dirty="0"/>
              <a:t>Related work and how they are related</a:t>
            </a:r>
          </a:p>
          <a:p>
            <a:r>
              <a:rPr lang="en-US" dirty="0"/>
              <a:t>Simple example to illustrate idea</a:t>
            </a:r>
          </a:p>
          <a:p>
            <a:r>
              <a:rPr lang="en-US" dirty="0"/>
              <a:t>Technical insights/experimental findings so far</a:t>
            </a:r>
          </a:p>
          <a:p>
            <a:r>
              <a:rPr lang="en-US" dirty="0"/>
              <a:t>GIF/video of demos/screenshots (if applicable)</a:t>
            </a:r>
          </a:p>
          <a:p>
            <a:r>
              <a:rPr lang="en-US" dirty="0"/>
              <a:t>Feedback: 1-2 questions you’d like feedback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90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Given the speed that ML and ML-systems are evolving, discuss impactful applications of ML in DB.  What could be its “killer app”?</a:t>
            </a:r>
            <a:br>
              <a:rPr lang="en-US" dirty="0"/>
            </a:b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Discuss the technical challenges and how DBs could be integrated into the ML/data science pipeline.</a:t>
            </a:r>
          </a:p>
        </p:txBody>
      </p:sp>
    </p:spTree>
    <p:extLst>
      <p:ext uri="{BB962C8B-B14F-4D97-AF65-F5344CB8AC3E}">
        <p14:creationId xmlns:p14="http://schemas.microsoft.com/office/powerpoint/2010/main" val="3654633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BFB9C-8AB9-1843-B6BE-71B7981C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961" y="1827426"/>
            <a:ext cx="6154233" cy="33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20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E261CC-771A-2842-BEE8-814905AD9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Given the speed that ML and ML-systems are evolving, discuss impactful applications of ML in DB.  What could be its “killer app”?</a:t>
            </a:r>
            <a:br>
              <a:rPr lang="en-US" dirty="0"/>
            </a:b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Discuss the technical challenges and how DBs could be integrated into the ML/data science pipeline.</a:t>
            </a:r>
          </a:p>
        </p:txBody>
      </p:sp>
    </p:spTree>
    <p:extLst>
      <p:ext uri="{BB962C8B-B14F-4D97-AF65-F5344CB8AC3E}">
        <p14:creationId xmlns:p14="http://schemas.microsoft.com/office/powerpoint/2010/main" val="1369720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32994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2348738-28F1-EB48-81B7-D06BD6116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9074"/>
          <a:stretch/>
        </p:blipFill>
        <p:spPr>
          <a:xfrm>
            <a:off x="8501" y="660975"/>
            <a:ext cx="2247019" cy="605478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8BE576-BA56-F842-88FB-89AF9910181E}"/>
              </a:ext>
            </a:extLst>
          </p:cNvPr>
          <p:cNvSpPr txBox="1"/>
          <p:nvPr/>
        </p:nvSpPr>
        <p:spPr>
          <a:xfrm>
            <a:off x="2716079" y="6341476"/>
            <a:ext cx="1967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Avenir Next" panose="020B0503020202020204" pitchFamily="34" charset="0"/>
              </a:rPr>
              <a:t>First class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62E23E-63D8-1947-BA8F-EB67F7126015}"/>
              </a:ext>
            </a:extLst>
          </p:cNvPr>
          <p:cNvSpPr txBox="1"/>
          <p:nvPr/>
        </p:nvSpPr>
        <p:spPr>
          <a:xfrm>
            <a:off x="2716079" y="127603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Avenir Next" panose="020B0503020202020204" pitchFamily="34" charset="0"/>
              </a:rPr>
              <a:t>Last class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A1661-7164-6646-85A7-063D1ECAED8B}"/>
              </a:ext>
            </a:extLst>
          </p:cNvPr>
          <p:cNvGrpSpPr/>
          <p:nvPr/>
        </p:nvGrpSpPr>
        <p:grpSpPr>
          <a:xfrm>
            <a:off x="2425485" y="825285"/>
            <a:ext cx="2570628" cy="1166247"/>
            <a:chOff x="2425485" y="825285"/>
            <a:chExt cx="2570628" cy="11662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82267C-3CB5-2C4A-A28B-D1839FCF8BF3}"/>
                </a:ext>
              </a:extLst>
            </p:cNvPr>
            <p:cNvSpPr txBox="1"/>
            <p:nvPr/>
          </p:nvSpPr>
          <p:spPr>
            <a:xfrm>
              <a:off x="3013326" y="1165222"/>
              <a:ext cx="1982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venir Next" panose="020B0503020202020204" pitchFamily="34" charset="0"/>
                </a:rPr>
                <a:t>Advanced Topics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D1569840-3B9F-4144-BC7B-4500D4147BB2}"/>
                </a:ext>
              </a:extLst>
            </p:cNvPr>
            <p:cNvSpPr/>
            <p:nvPr/>
          </p:nvSpPr>
          <p:spPr>
            <a:xfrm>
              <a:off x="2425485" y="825285"/>
              <a:ext cx="224725" cy="1166247"/>
            </a:xfrm>
            <a:prstGeom prst="rightBrace">
              <a:avLst>
                <a:gd name="adj1" fmla="val 42816"/>
                <a:gd name="adj2" fmla="val 48007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9F0752-DA99-EA43-A1FA-79F38B38D9A7}"/>
              </a:ext>
            </a:extLst>
          </p:cNvPr>
          <p:cNvGrpSpPr/>
          <p:nvPr/>
        </p:nvGrpSpPr>
        <p:grpSpPr>
          <a:xfrm>
            <a:off x="2455934" y="1991533"/>
            <a:ext cx="2828303" cy="1104254"/>
            <a:chOff x="2455934" y="1991533"/>
            <a:chExt cx="2828303" cy="11042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DC86EE-7F7F-B240-BCAE-B1F3665C060B}"/>
                </a:ext>
              </a:extLst>
            </p:cNvPr>
            <p:cNvSpPr txBox="1"/>
            <p:nvPr/>
          </p:nvSpPr>
          <p:spPr>
            <a:xfrm>
              <a:off x="3018296" y="2370324"/>
              <a:ext cx="2265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Avenir Next" panose="020B0503020202020204" pitchFamily="34" charset="0"/>
                </a:rPr>
                <a:t>Streaming &amp; Theory</a:t>
              </a: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8F866DC0-7F68-7340-ADCE-EFF1EF594BBB}"/>
                </a:ext>
              </a:extLst>
            </p:cNvPr>
            <p:cNvSpPr/>
            <p:nvPr/>
          </p:nvSpPr>
          <p:spPr>
            <a:xfrm>
              <a:off x="2455934" y="1991533"/>
              <a:ext cx="224725" cy="1104254"/>
            </a:xfrm>
            <a:prstGeom prst="rightBrace">
              <a:avLst>
                <a:gd name="adj1" fmla="val 42816"/>
                <a:gd name="adj2" fmla="val 48007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FCB4C7E-C109-FC4F-B349-DA4C2D78FC50}"/>
              </a:ext>
            </a:extLst>
          </p:cNvPr>
          <p:cNvGrpSpPr/>
          <p:nvPr/>
        </p:nvGrpSpPr>
        <p:grpSpPr>
          <a:xfrm>
            <a:off x="2653541" y="3095786"/>
            <a:ext cx="2037008" cy="1352227"/>
            <a:chOff x="2653541" y="3095786"/>
            <a:chExt cx="2037008" cy="135222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C17DDF-8490-724F-864C-D17C24700570}"/>
                </a:ext>
              </a:extLst>
            </p:cNvPr>
            <p:cNvSpPr txBox="1"/>
            <p:nvPr/>
          </p:nvSpPr>
          <p:spPr>
            <a:xfrm>
              <a:off x="3018296" y="3552986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Avenir Next" panose="020B0503020202020204" pitchFamily="34" charset="0"/>
                </a:rPr>
                <a:t>Multi machine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B11D0A26-EC78-4340-8BA1-253504CC1278}"/>
                </a:ext>
              </a:extLst>
            </p:cNvPr>
            <p:cNvSpPr/>
            <p:nvPr/>
          </p:nvSpPr>
          <p:spPr>
            <a:xfrm>
              <a:off x="2653541" y="3095786"/>
              <a:ext cx="224725" cy="1352227"/>
            </a:xfrm>
            <a:prstGeom prst="rightBrace">
              <a:avLst>
                <a:gd name="adj1" fmla="val 42816"/>
                <a:gd name="adj2" fmla="val 48007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75431C-5614-694B-88FD-877ED4FB4719}"/>
              </a:ext>
            </a:extLst>
          </p:cNvPr>
          <p:cNvGrpSpPr/>
          <p:nvPr/>
        </p:nvGrpSpPr>
        <p:grpSpPr>
          <a:xfrm>
            <a:off x="2455933" y="3688366"/>
            <a:ext cx="2359489" cy="2441213"/>
            <a:chOff x="2455933" y="3688366"/>
            <a:chExt cx="2359489" cy="24412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CF8400-F8DC-8F4F-8750-1A5EDB6909F0}"/>
                </a:ext>
              </a:extLst>
            </p:cNvPr>
            <p:cNvSpPr txBox="1"/>
            <p:nvPr/>
          </p:nvSpPr>
          <p:spPr>
            <a:xfrm>
              <a:off x="3013326" y="4684362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Avenir Next" panose="020B0503020202020204" pitchFamily="34" charset="0"/>
                </a:rPr>
                <a:t>Single Machine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9B03D40B-2673-C74E-A792-9AF3D108CCA9}"/>
                </a:ext>
              </a:extLst>
            </p:cNvPr>
            <p:cNvSpPr/>
            <p:nvPr/>
          </p:nvSpPr>
          <p:spPr>
            <a:xfrm>
              <a:off x="2455933" y="3688366"/>
              <a:ext cx="224725" cy="2441213"/>
            </a:xfrm>
            <a:prstGeom prst="rightBrace">
              <a:avLst>
                <a:gd name="adj1" fmla="val 42816"/>
                <a:gd name="adj2" fmla="val 48007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80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511193"/>
            <a:ext cx="9506186" cy="442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457200" lvl="1" indent="0" algn="ctr">
              <a:buNone/>
            </a:pPr>
            <a:r>
              <a:rPr lang="en-US" sz="2800" dirty="0" err="1">
                <a:cs typeface="Arial" panose="020B0604020202020204" pitchFamily="34" charset="0"/>
              </a:rPr>
              <a:t>blog.acolyer.org</a:t>
            </a:r>
            <a:endParaRPr lang="en-US" sz="2800" dirty="0"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950AA-AD70-DA43-B979-20931234A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20"/>
          <a:stretch/>
        </p:blipFill>
        <p:spPr>
          <a:xfrm>
            <a:off x="2032071" y="3670733"/>
            <a:ext cx="8127857" cy="53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43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11/26 Thanksgiving break</a:t>
            </a:r>
          </a:p>
          <a:p>
            <a:pPr marL="0" indent="0">
              <a:buNone/>
            </a:pPr>
            <a:r>
              <a:rPr lang="en-US" dirty="0"/>
              <a:t>12/10 In-class Presentations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93C00-F6F2-C84A-A110-E3CEE3854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85" y="1508708"/>
            <a:ext cx="4286366" cy="384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79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Logistics Thurs 12/10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 groups</a:t>
            </a:r>
          </a:p>
          <a:p>
            <a:r>
              <a:rPr lang="en-US" dirty="0"/>
              <a:t>Each team: 5 min presentation, 5 min feedback</a:t>
            </a:r>
          </a:p>
          <a:p>
            <a:r>
              <a:rPr lang="en-US" dirty="0"/>
              <a:t>Every team member should speak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Timing is strict, so practice!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Submit slides by Monday night </a:t>
            </a:r>
            <a:r>
              <a:rPr lang="en-US" dirty="0"/>
              <a:t>before showcase</a:t>
            </a:r>
          </a:p>
          <a:p>
            <a:pPr marL="0" indent="0">
              <a:buNone/>
            </a:pPr>
            <a:r>
              <a:rPr lang="en-US" dirty="0"/>
              <a:t>Deka will share &amp; control screen for all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51450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0E18-23D1-284F-96E5-382E3759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4ABA-5BD7-B84D-B468-BC957BFE6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Presentation should contain (in substance, not necessarily slides)</a:t>
            </a:r>
          </a:p>
          <a:p>
            <a:r>
              <a:rPr lang="en-US" dirty="0"/>
              <a:t>Motivation and </a:t>
            </a:r>
            <a:r>
              <a:rPr lang="en-US" b="1" dirty="0"/>
              <a:t>hypotheses</a:t>
            </a:r>
          </a:p>
          <a:p>
            <a:r>
              <a:rPr lang="en-US" dirty="0"/>
              <a:t>Technical challenge and contribution</a:t>
            </a:r>
          </a:p>
          <a:p>
            <a:r>
              <a:rPr lang="en-US" dirty="0"/>
              <a:t>Related work and how they are related</a:t>
            </a:r>
          </a:p>
          <a:p>
            <a:r>
              <a:rPr lang="en-US" dirty="0"/>
              <a:t>Simple example to illustrate idea</a:t>
            </a:r>
          </a:p>
          <a:p>
            <a:r>
              <a:rPr lang="en-US" dirty="0"/>
              <a:t>Technical insights/experimental findings so far</a:t>
            </a:r>
          </a:p>
          <a:p>
            <a:r>
              <a:rPr lang="en-US" dirty="0"/>
              <a:t>GIF/video of demos/screenshots (if applicable)</a:t>
            </a:r>
          </a:p>
          <a:p>
            <a:r>
              <a:rPr lang="en-US" dirty="0"/>
              <a:t>Feedback: 1-2 questions you’d like feedback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4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latin typeface="Avenir Next" panose="020B0503020202020204" pitchFamily="34" charset="0"/>
              </a:rPr>
              <a:t>UChicago</a:t>
            </a:r>
            <a:r>
              <a:rPr lang="en-US" sz="2200" dirty="0"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latin typeface="Avenir Next" panose="020B0503020202020204" pitchFamily="34" charset="0"/>
              </a:rPr>
              <a:t>CrocodileDB</a:t>
            </a:r>
            <a:endParaRPr lang="en-US" sz="2200" dirty="0"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12/9	Cong Yu (Google)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3221859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Micro-adaptivity is for “flavors” for each primitive.  What challenges arise with general adaptivity at the operator or plan level?  Assess </a:t>
            </a:r>
            <a:r>
              <a:rPr lang="en-US" dirty="0" err="1"/>
              <a:t>wrt</a:t>
            </a:r>
            <a:r>
              <a:rPr lang="en-US" dirty="0"/>
              <a:t> a specific execution model, data rep, </a:t>
            </a:r>
            <a:r>
              <a:rPr lang="en-US" dirty="0" err="1"/>
              <a:t>etc</a:t>
            </a: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Adaptivity is typically based on hope: that the future workloads/data will be like the present/past.  Discuss data systems where the future could be predicted reliably.</a:t>
            </a:r>
          </a:p>
        </p:txBody>
      </p:sp>
    </p:spTree>
    <p:extLst>
      <p:ext uri="{BB962C8B-B14F-4D97-AF65-F5344CB8AC3E}">
        <p14:creationId xmlns:p14="http://schemas.microsoft.com/office/powerpoint/2010/main" val="4172159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EFCB5-A842-C44F-91FA-D6439520F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696" y="1253331"/>
            <a:ext cx="4452620" cy="44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73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E261CC-771A-2842-BEE8-814905AD9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Micro-adaptivity is for “flavors” for each primitive.  What challenges arise with general adaptivity at the operator or plan level?  Assess </a:t>
            </a:r>
            <a:r>
              <a:rPr lang="en-US" dirty="0" err="1"/>
              <a:t>wrt</a:t>
            </a:r>
            <a:r>
              <a:rPr lang="en-US" dirty="0"/>
              <a:t> a specific execution model, data rep, </a:t>
            </a:r>
            <a:r>
              <a:rPr lang="en-US" dirty="0" err="1"/>
              <a:t>etc</a:t>
            </a: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Adaptivity is typically based on hope: that the future workloads/data will be like the present/past.  Discuss data systems where the future could be predicted reliably.</a:t>
            </a:r>
          </a:p>
        </p:txBody>
      </p:sp>
    </p:spTree>
    <p:extLst>
      <p:ext uri="{BB962C8B-B14F-4D97-AF65-F5344CB8AC3E}">
        <p14:creationId xmlns:p14="http://schemas.microsoft.com/office/powerpoint/2010/main" val="601176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4122962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What’s an awesome service </a:t>
            </a: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that you use or just like?</a:t>
            </a:r>
          </a:p>
          <a:p>
            <a:pPr marL="0" indent="0" algn="ctr">
              <a:buNone/>
            </a:pPr>
            <a:r>
              <a:rPr lang="en-US" sz="2000" dirty="0">
                <a:cs typeface="Arial" panose="020B0604020202020204" pitchFamily="34" charset="0"/>
              </a:rPr>
              <a:t>(tech, databases, or otherwise)</a:t>
            </a:r>
          </a:p>
        </p:txBody>
      </p:sp>
    </p:spTree>
    <p:extLst>
      <p:ext uri="{BB962C8B-B14F-4D97-AF65-F5344CB8AC3E}">
        <p14:creationId xmlns:p14="http://schemas.microsoft.com/office/powerpoint/2010/main" val="8966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2348738-28F1-EB48-81B7-D06BD6116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1" y="660975"/>
            <a:ext cx="7265741" cy="605478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7449DE-D120-0443-851F-8A2953743C6D}"/>
              </a:ext>
            </a:extLst>
          </p:cNvPr>
          <p:cNvSpPr txBox="1"/>
          <p:nvPr/>
        </p:nvSpPr>
        <p:spPr>
          <a:xfrm>
            <a:off x="3241040" y="6488668"/>
            <a:ext cx="22328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venir Next" panose="020B0503020202020204" pitchFamily="34" charset="0"/>
              </a:rPr>
              <a:t>Number of Reviews</a:t>
            </a:r>
          </a:p>
        </p:txBody>
      </p:sp>
    </p:spTree>
    <p:extLst>
      <p:ext uri="{BB962C8B-B14F-4D97-AF65-F5344CB8AC3E}">
        <p14:creationId xmlns:p14="http://schemas.microsoft.com/office/powerpoint/2010/main" val="9056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(optional) A5 due tomorrow.  Submission link up tonight</a:t>
            </a:r>
          </a:p>
          <a:p>
            <a:pPr marL="0" indent="0">
              <a:buNone/>
            </a:pPr>
            <a:r>
              <a:rPr lang="en-US" dirty="0" err="1"/>
              <a:t>Junyoung</a:t>
            </a:r>
            <a:r>
              <a:rPr lang="en-US" dirty="0"/>
              <a:t> leads discussion on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12/10 In-class Presentations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</p:spTree>
    <p:extLst>
      <p:ext uri="{BB962C8B-B14F-4D97-AF65-F5344CB8AC3E}">
        <p14:creationId xmlns:p14="http://schemas.microsoft.com/office/powerpoint/2010/main" val="3150551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latin typeface="Avenir Next" panose="020B0503020202020204" pitchFamily="34" charset="0"/>
              </a:rPr>
              <a:t>UChicago</a:t>
            </a:r>
            <a:r>
              <a:rPr lang="en-US" sz="2200" dirty="0"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latin typeface="Avenir Next" panose="020B0503020202020204" pitchFamily="34" charset="0"/>
              </a:rPr>
              <a:t>CrocodileDB</a:t>
            </a:r>
            <a:endParaRPr lang="en-US" sz="2200" dirty="0"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12/9	Cong Yu (Google)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798958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Consider serializable OLTP and how to translate its components to serverless.  What translates well, what doesn’t?  Are three workarounds?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Consider an OLAP engine (say, snowflake), and how to translate it to serverless functions.  Discuss the pros, and technical challenges (and potential workarounds).</a:t>
            </a:r>
          </a:p>
        </p:txBody>
      </p:sp>
    </p:spTree>
    <p:extLst>
      <p:ext uri="{BB962C8B-B14F-4D97-AF65-F5344CB8AC3E}">
        <p14:creationId xmlns:p14="http://schemas.microsoft.com/office/powerpoint/2010/main" val="3397611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880B3-F065-494B-931A-72C987667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194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51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E261CC-771A-2842-BEE8-814905AD9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Consider serializable OLTP and how to translate its components to serverless.  What translates well, what doesn’t?  Are three workarounds?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Consider an OLAP engine (say, snowflake), and how to translate it to serverless functions.  Discuss the pros, and technical challenges (and potential workarounds).</a:t>
            </a:r>
          </a:p>
        </p:txBody>
      </p:sp>
    </p:spTree>
    <p:extLst>
      <p:ext uri="{BB962C8B-B14F-4D97-AF65-F5344CB8AC3E}">
        <p14:creationId xmlns:p14="http://schemas.microsoft.com/office/powerpoint/2010/main" val="139349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OCC</a:t>
            </a:r>
          </a:p>
        </p:txBody>
      </p:sp>
    </p:spTree>
    <p:extLst>
      <p:ext uri="{BB962C8B-B14F-4D97-AF65-F5344CB8AC3E}">
        <p14:creationId xmlns:p14="http://schemas.microsoft.com/office/powerpoint/2010/main" val="2271132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40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197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Recitation cancelled (postponed?)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12/10 In-class Presentations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</p:spTree>
    <p:extLst>
      <p:ext uri="{BB962C8B-B14F-4D97-AF65-F5344CB8AC3E}">
        <p14:creationId xmlns:p14="http://schemas.microsoft.com/office/powerpoint/2010/main" val="1494105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latin typeface="Avenir Next" panose="020B0503020202020204" pitchFamily="34" charset="0"/>
              </a:rPr>
              <a:t>UChicago</a:t>
            </a:r>
            <a:r>
              <a:rPr lang="en-US" sz="2200" dirty="0"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latin typeface="Avenir Next" panose="020B0503020202020204" pitchFamily="34" charset="0"/>
              </a:rPr>
              <a:t>CrocodileDB</a:t>
            </a:r>
            <a:endParaRPr lang="en-US" sz="2200" dirty="0"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12/9	Cong Yu (Google)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247430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365496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OCC’s validation requires checking all </a:t>
            </a:r>
            <a:r>
              <a:rPr lang="en-US" dirty="0" err="1"/>
              <a:t>xacts</a:t>
            </a:r>
            <a:r>
              <a:rPr lang="en-US" dirty="0"/>
              <a:t> between start and finished-</a:t>
            </a:r>
            <a:r>
              <a:rPr lang="en-US" dirty="0" err="1"/>
              <a:t>tid</a:t>
            </a:r>
            <a:r>
              <a:rPr lang="en-US" dirty="0"/>
              <a:t>, which can be slow.  How can this O(n) cost be avoided?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Suppose conflicts are rare.  What issues might limit OCC’s scalability?</a:t>
            </a:r>
          </a:p>
        </p:txBody>
      </p:sp>
    </p:spTree>
    <p:extLst>
      <p:ext uri="{BB962C8B-B14F-4D97-AF65-F5344CB8AC3E}">
        <p14:creationId xmlns:p14="http://schemas.microsoft.com/office/powerpoint/2010/main" val="32234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3B2A64-45A9-C94A-BE93-2604D44F2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1"/>
          <a:stretch/>
        </p:blipFill>
        <p:spPr>
          <a:xfrm>
            <a:off x="7341939" y="660976"/>
            <a:ext cx="5044567" cy="60547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2348738-28F1-EB48-81B7-D06BD6116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01" y="660975"/>
            <a:ext cx="7265741" cy="60547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7C3FB1-2BEA-B54E-81DB-2A52E8F6A197}"/>
              </a:ext>
            </a:extLst>
          </p:cNvPr>
          <p:cNvSpPr txBox="1"/>
          <p:nvPr/>
        </p:nvSpPr>
        <p:spPr>
          <a:xfrm>
            <a:off x="3241040" y="6488668"/>
            <a:ext cx="22328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venir Next" panose="020B0503020202020204" pitchFamily="34" charset="0"/>
              </a:rPr>
              <a:t>Number of Reviews</a:t>
            </a:r>
          </a:p>
        </p:txBody>
      </p:sp>
    </p:spTree>
    <p:extLst>
      <p:ext uri="{BB962C8B-B14F-4D97-AF65-F5344CB8AC3E}">
        <p14:creationId xmlns:p14="http://schemas.microsoft.com/office/powerpoint/2010/main" val="4223476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30ED6-274D-FA48-9627-572D843F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505" y="765269"/>
            <a:ext cx="4994495" cy="53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4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365496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OCC’s validation requires checking all </a:t>
            </a:r>
            <a:r>
              <a:rPr lang="en-US" dirty="0" err="1"/>
              <a:t>xacts</a:t>
            </a:r>
            <a:r>
              <a:rPr lang="en-US" dirty="0"/>
              <a:t> between start and finished-</a:t>
            </a:r>
            <a:r>
              <a:rPr lang="en-US" dirty="0" err="1"/>
              <a:t>tid</a:t>
            </a:r>
            <a:r>
              <a:rPr lang="en-US" dirty="0"/>
              <a:t>, which can be slow.  How can this O(n) cost be avoided?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Suppose conflicts are rare.  What issues might limit OCC’s scalability?</a:t>
            </a:r>
          </a:p>
        </p:txBody>
      </p:sp>
    </p:spTree>
    <p:extLst>
      <p:ext uri="{BB962C8B-B14F-4D97-AF65-F5344CB8AC3E}">
        <p14:creationId xmlns:p14="http://schemas.microsoft.com/office/powerpoint/2010/main" val="33223244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117059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How much does privacy </a:t>
            </a: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affect your choices of services to use?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6969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Annotated project drafts sent via slack </a:t>
            </a:r>
          </a:p>
          <a:p>
            <a:pPr marL="0" indent="0">
              <a:buNone/>
            </a:pPr>
            <a:r>
              <a:rPr lang="en-US" dirty="0"/>
              <a:t>Come to office hours to discuss</a:t>
            </a:r>
          </a:p>
          <a:p>
            <a:pPr marL="0" indent="0">
              <a:buNone/>
            </a:pPr>
            <a:r>
              <a:rPr lang="en-US" dirty="0"/>
              <a:t>Next Tuesday’s 11/17 recitation cancelled (postponed?)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12/10 In-class Presentations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</p:spTree>
    <p:extLst>
      <p:ext uri="{BB962C8B-B14F-4D97-AF65-F5344CB8AC3E}">
        <p14:creationId xmlns:p14="http://schemas.microsoft.com/office/powerpoint/2010/main" val="17101847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Discuss use cases for lineage.   Report details (user, goals, how to use the lineage, and drawbacks) for top 2 use cases.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How could lineage be materialized? Efficiently?</a:t>
            </a:r>
          </a:p>
        </p:txBody>
      </p:sp>
    </p:spTree>
    <p:extLst>
      <p:ext uri="{BB962C8B-B14F-4D97-AF65-F5344CB8AC3E}">
        <p14:creationId xmlns:p14="http://schemas.microsoft.com/office/powerpoint/2010/main" val="2908809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06C60-25D0-7543-A337-91A02ADE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42" y="1427507"/>
            <a:ext cx="5143500" cy="400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59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Discuss use cases for lineage.   Report details (user, goals, how to use the lineage, and drawbacks) for top 2 use cases.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How could lineage be materialized? Efficiently?</a:t>
            </a:r>
          </a:p>
        </p:txBody>
      </p:sp>
    </p:spTree>
    <p:extLst>
      <p:ext uri="{BB962C8B-B14F-4D97-AF65-F5344CB8AC3E}">
        <p14:creationId xmlns:p14="http://schemas.microsoft.com/office/powerpoint/2010/main" val="46784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2087951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Choose your own topic!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78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DA5F-B3E6-FC47-B56B-EF6255D7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9D4E-E5F3-DE47-B553-A1010A676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934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 projects</a:t>
            </a:r>
          </a:p>
          <a:p>
            <a:pPr marL="0" indent="0">
              <a:buNone/>
            </a:pPr>
            <a:r>
              <a:rPr lang="en-US" dirty="0"/>
              <a:t>5 minutes presentation</a:t>
            </a:r>
          </a:p>
          <a:p>
            <a:pPr marL="0" indent="0">
              <a:buNone/>
            </a:pPr>
            <a:r>
              <a:rPr lang="en-US" dirty="0"/>
              <a:t>5 minutes Q&amp;A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Deka will control slides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050C3-C88E-004D-BAEC-C35DCA9FFC0B}"/>
              </a:ext>
            </a:extLst>
          </p:cNvPr>
          <p:cNvSpPr txBox="1"/>
          <p:nvPr/>
        </p:nvSpPr>
        <p:spPr>
          <a:xfrm>
            <a:off x="5869983" y="1952784"/>
            <a:ext cx="59795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Pert-Q-Pan: Perturbation Queries in Pandas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Kh4m3le0n: Cloud Gaming Applications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Extending </a:t>
            </a:r>
            <a:r>
              <a:rPr lang="en-US" sz="2000" dirty="0" err="1">
                <a:latin typeface="Avenir Book" panose="02000503020000020003" pitchFamily="2" charset="0"/>
              </a:rPr>
              <a:t>Databass</a:t>
            </a:r>
            <a:r>
              <a:rPr lang="en-US" sz="2000" dirty="0">
                <a:latin typeface="Avenir Book" panose="02000503020000020003" pitchFamily="2" charset="0"/>
              </a:rPr>
              <a:t> for columnar stores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Query Execution in </a:t>
            </a:r>
            <a:r>
              <a:rPr lang="en-US" sz="2000" dirty="0" err="1">
                <a:latin typeface="Avenir Book" panose="02000503020000020003" pitchFamily="2" charset="0"/>
              </a:rPr>
              <a:t>Wasm</a:t>
            </a: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Extend Column-oriented Execution to </a:t>
            </a:r>
            <a:r>
              <a:rPr lang="en-US" sz="2000" dirty="0" err="1">
                <a:latin typeface="Avenir Book" panose="02000503020000020003" pitchFamily="2" charset="0"/>
              </a:rPr>
              <a:t>Databass</a:t>
            </a: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How Smokey?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Interactive Exploration of 1M Images</a:t>
            </a:r>
          </a:p>
          <a:p>
            <a:pPr marL="342900" indent="-342900" algn="l">
              <a:buFont typeface="+mj-lt"/>
              <a:buAutoNum type="arabicPeriod"/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06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Optional A5 is out (lineage)</a:t>
            </a:r>
          </a:p>
          <a:p>
            <a:pPr marL="0" indent="0">
              <a:buNone/>
            </a:pPr>
            <a:r>
              <a:rPr lang="en-US" dirty="0"/>
              <a:t>Optional </a:t>
            </a:r>
            <a:r>
              <a:rPr lang="en-US" dirty="0" err="1"/>
              <a:t>datalog</a:t>
            </a:r>
            <a:r>
              <a:rPr lang="en-US" dirty="0"/>
              <a:t> “assignment”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reviews are released</a:t>
            </a:r>
          </a:p>
          <a:p>
            <a:pPr marL="0" indent="0">
              <a:buNone/>
            </a:pPr>
            <a:r>
              <a:rPr lang="en-US" dirty="0"/>
              <a:t>Come to recitation/office hours to discuss, or ask on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47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39543-0A08-A54C-A2E6-B07E75AF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75" y="3553130"/>
            <a:ext cx="6772810" cy="2748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46A89-FC53-4742-BB3F-5F36A322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75" y="397401"/>
            <a:ext cx="6736880" cy="27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32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E636-38CD-D044-BE01-8CFEB2B1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6E17A-926B-8D4D-8929-CD9DB5DF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15" y="1525900"/>
            <a:ext cx="9212278" cy="69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pic>
        <p:nvPicPr>
          <p:cNvPr id="2050" name="Picture 2" descr="Aaron Elmore">
            <a:extLst>
              <a:ext uri="{FF2B5EF4-FFF2-40B4-BE49-F238E27FC236}">
                <a16:creationId xmlns:a16="http://schemas.microsoft.com/office/drawing/2014/main" id="{0FDBA8C0-15A4-014A-AA7A-9A443537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5" y="1085914"/>
            <a:ext cx="4348870" cy="43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G1: What are some potentially impactful use cases for </a:t>
            </a:r>
            <a:r>
              <a:rPr lang="en-US" sz="3200" dirty="0" err="1"/>
              <a:t>datalog</a:t>
            </a:r>
            <a:r>
              <a:rPr lang="en-US" sz="3200" dirty="0"/>
              <a:t> as compared to SQL?  Report the top 2.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G2: </a:t>
            </a:r>
            <a:r>
              <a:rPr lang="en-US" sz="3200" dirty="0" err="1"/>
              <a:t>Datalog</a:t>
            </a:r>
            <a:r>
              <a:rPr lang="en-US" sz="3200" dirty="0"/>
              <a:t> is equivalent to first order logic.  What makes negation and general expressions challenging?  Report 1 example.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G3: A4 was about hypothesis-driven experiment design.  Discuss what you did in A4 and what you learned.  Report the top 2 suggestions for exp design.</a:t>
            </a:r>
          </a:p>
        </p:txBody>
      </p:sp>
    </p:spTree>
    <p:extLst>
      <p:ext uri="{BB962C8B-B14F-4D97-AF65-F5344CB8AC3E}">
        <p14:creationId xmlns:p14="http://schemas.microsoft.com/office/powerpoint/2010/main" val="37392439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5FF14-5861-1241-9565-274D27EC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684" y="1673256"/>
            <a:ext cx="6237510" cy="35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57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G1: What are some potentially impactful use cases for </a:t>
            </a:r>
            <a:r>
              <a:rPr lang="en-US" sz="3200" dirty="0" err="1"/>
              <a:t>datalog</a:t>
            </a:r>
            <a:r>
              <a:rPr lang="en-US" sz="3200" dirty="0"/>
              <a:t> as compared to SQL?  Report the top 2.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G2: </a:t>
            </a:r>
            <a:r>
              <a:rPr lang="en-US" sz="3200" dirty="0" err="1"/>
              <a:t>Datalog</a:t>
            </a:r>
            <a:r>
              <a:rPr lang="en-US" sz="3200" dirty="0"/>
              <a:t> is equivalent to first order logic.  What makes negation and general expressions challenging?  Report 1 example.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G3: A4 was about hypothesis-driven experiment design.  Discuss what you did in A4 and what you learned.  Report the top 2 suggestions for exp design.</a:t>
            </a:r>
          </a:p>
        </p:txBody>
      </p:sp>
    </p:spTree>
    <p:extLst>
      <p:ext uri="{BB962C8B-B14F-4D97-AF65-F5344CB8AC3E}">
        <p14:creationId xmlns:p14="http://schemas.microsoft.com/office/powerpoint/2010/main" val="3963127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313299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Where do you usually get your news?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484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PC reviews due tomorrow</a:t>
            </a:r>
          </a:p>
          <a:p>
            <a:pPr marL="0" indent="0">
              <a:buNone/>
            </a:pPr>
            <a:r>
              <a:rPr lang="en-US" dirty="0"/>
              <a:t>A4 due tomorrow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52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9FD7A9-38DD-AD41-865F-BBC3BC1F1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Each group assigns notetaker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A07166-FF3A-284D-B3E2-5A46FE6C9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your favorite data management topic?</a:t>
            </a:r>
          </a:p>
          <a:p>
            <a:pPr marL="0" indent="0">
              <a:buNone/>
            </a:pPr>
            <a:r>
              <a:rPr lang="en-US" dirty="0"/>
              <a:t>(or talk about anything else, summarize whatever you discuss)</a:t>
            </a:r>
          </a:p>
        </p:txBody>
      </p:sp>
    </p:spTree>
    <p:extLst>
      <p:ext uri="{BB962C8B-B14F-4D97-AF65-F5344CB8AC3E}">
        <p14:creationId xmlns:p14="http://schemas.microsoft.com/office/powerpoint/2010/main" val="14690442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9966439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22786601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2" name="Picture 4" descr="Crayon Shin-chan Animation Television Show TV Asahi Cartoon, PNG, 648x721px, Watercolor, Cartoon, Flower, Frame, Heart Download Free">
            <a:extLst>
              <a:ext uri="{FF2B5EF4-FFF2-40B4-BE49-F238E27FC236}">
                <a16:creationId xmlns:a16="http://schemas.microsoft.com/office/drawing/2014/main" id="{B9779E43-17CF-A54D-93B5-D3B36C78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16" b="99029" l="10000" r="90000">
                        <a14:foregroundMark x1="38293" y1="11789" x2="49634" y2="6103"/>
                        <a14:foregroundMark x1="49634" y1="6103" x2="57561" y2="4854"/>
                        <a14:foregroundMark x1="57561" y1="4854" x2="74756" y2="19417"/>
                        <a14:foregroundMark x1="74756" y1="19417" x2="48049" y2="25243"/>
                        <a14:foregroundMark x1="48049" y1="25243" x2="35976" y2="23578"/>
                        <a14:foregroundMark x1="35976" y1="23578" x2="36951" y2="14563"/>
                        <a14:foregroundMark x1="36951" y1="14563" x2="46829" y2="10680"/>
                        <a14:foregroundMark x1="46829" y1="10680" x2="53537" y2="17476"/>
                        <a14:foregroundMark x1="53537" y1="17476" x2="57805" y2="10957"/>
                        <a14:foregroundMark x1="57805" y1="10957" x2="63415" y2="16366"/>
                        <a14:foregroundMark x1="58537" y1="24411" x2="59390" y2="23301"/>
                        <a14:foregroundMark x1="41829" y1="24688" x2="41829" y2="28988"/>
                        <a14:foregroundMark x1="31463" y1="94868" x2="52073" y2="95007"/>
                        <a14:foregroundMark x1="52073" y1="95007" x2="71707" y2="94591"/>
                        <a14:foregroundMark x1="71707" y1="94591" x2="72073" y2="94452"/>
                        <a14:foregroundMark x1="25732" y1="99584" x2="29390" y2="93204"/>
                        <a14:foregroundMark x1="29390" y1="93204" x2="57927" y2="88350"/>
                        <a14:foregroundMark x1="57927" y1="88350" x2="64634" y2="88211"/>
                        <a14:foregroundMark x1="64634" y1="88211" x2="71341" y2="93065"/>
                        <a14:foregroundMark x1="71341" y1="93065" x2="72561" y2="99029"/>
                        <a14:foregroundMark x1="43780" y1="25520" x2="44024" y2="26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39" y="3283752"/>
            <a:ext cx="4064880" cy="3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813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889170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 Mat Views</a:t>
            </a:r>
          </a:p>
        </p:txBody>
      </p:sp>
    </p:spTree>
    <p:extLst>
      <p:ext uri="{BB962C8B-B14F-4D97-AF65-F5344CB8AC3E}">
        <p14:creationId xmlns:p14="http://schemas.microsoft.com/office/powerpoint/2010/main" val="1160019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Discuss Tuesday’s lecture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929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Paper draft due TODAY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class on election 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Next 2 reviews will be dedicated to your assigned PC papers</a:t>
            </a:r>
          </a:p>
          <a:p>
            <a:pPr marL="0" indent="0">
              <a:buNone/>
            </a:pPr>
            <a:r>
              <a:rPr lang="en-US" dirty="0"/>
              <a:t>Assignments out tomorrow</a:t>
            </a:r>
          </a:p>
        </p:txBody>
      </p:sp>
    </p:spTree>
    <p:extLst>
      <p:ext uri="{BB962C8B-B14F-4D97-AF65-F5344CB8AC3E}">
        <p14:creationId xmlns:p14="http://schemas.microsoft.com/office/powerpoint/2010/main" val="2168887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076125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88F35-9367-154F-8385-0A8C9066F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G1: If memory is expensive, and deltas arrive at varying rates, what are ways an incremental materialization system might balance memory utilization vs refresh latency?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G2: come up with an example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is expensive to maintain, but materializing subqueries would be cheap.  Explain why.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88F35-9367-154F-8385-0A8C9066F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  <a:blipFill>
                <a:blip r:embed="rId2"/>
                <a:stretch>
                  <a:fillRect l="-1382" t="-2586" r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8290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1028" name="Picture 4" descr="Man with pug dog head in glasses showing thumbs up. Amusing man with pug dog head in checkered shirt and glasses and showing thumbs up over grey background stock image">
            <a:extLst>
              <a:ext uri="{FF2B5EF4-FFF2-40B4-BE49-F238E27FC236}">
                <a16:creationId xmlns:a16="http://schemas.microsoft.com/office/drawing/2014/main" id="{66CF0046-DD97-4B4C-8D80-27DCE01C0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471" y="1430448"/>
            <a:ext cx="6367529" cy="42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B51AA7-43B9-DC4E-A29C-39A36BB8F23A}"/>
              </a:ext>
            </a:extLst>
          </p:cNvPr>
          <p:cNvSpPr/>
          <p:nvPr/>
        </p:nvSpPr>
        <p:spPr>
          <a:xfrm>
            <a:off x="609600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www.dreamstime.com</a:t>
            </a:r>
            <a:r>
              <a:rPr lang="en-US" sz="1200" dirty="0"/>
              <a:t>/photos-images/dog-thumbs-</a:t>
            </a:r>
            <a:r>
              <a:rPr lang="en-US" sz="1200" dirty="0" err="1"/>
              <a:t>up.html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428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  </a:t>
            </a:r>
            <a:r>
              <a:rPr lang="en-US" b="1" dirty="0"/>
              <a:t>showcase</a:t>
            </a:r>
            <a:r>
              <a:rPr lang="en-US" dirty="0"/>
              <a:t>!!!</a:t>
            </a:r>
          </a:p>
          <a:p>
            <a:pPr marL="0" indent="0">
              <a:buNone/>
            </a:pPr>
            <a:r>
              <a:rPr lang="en-US" dirty="0"/>
              <a:t>now</a:t>
            </a:r>
            <a:r>
              <a:rPr lang="en-US" b="1" dirty="0"/>
              <a:t>	 </a:t>
            </a:r>
            <a:r>
              <a:rPr lang="en-US" dirty="0"/>
              <a:t>Course Evals!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6896F-B4C3-5D4D-81F3-58BC7827A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22"/>
          <a:stretch/>
        </p:blipFill>
        <p:spPr>
          <a:xfrm>
            <a:off x="5691332" y="755136"/>
            <a:ext cx="6632747" cy="566566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0BC73C9-FF3E-244F-A976-62FB908B4324}"/>
              </a:ext>
            </a:extLst>
          </p:cNvPr>
          <p:cNvSpPr/>
          <p:nvPr/>
        </p:nvSpPr>
        <p:spPr>
          <a:xfrm rot="9084747">
            <a:off x="7416801" y="3454400"/>
            <a:ext cx="1645920" cy="579120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26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C5378B-5E7A-3946-A0B5-7B3D2E794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G1: If memory is expensive, and deltas arrive at varying rates, what are ways an incremental materialization system might balance memory utilization vs refresh latency?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G2: come up with an example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is expensive to maintain, but materializing subqueries would be cheap.  Explain why.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C5378B-5E7A-3946-A0B5-7B3D2E794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  <a:blipFill>
                <a:blip r:embed="rId2"/>
                <a:stretch>
                  <a:fillRect l="-1382" t="-2586" r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3332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Materialized Views</a:t>
            </a:r>
          </a:p>
        </p:txBody>
      </p:sp>
    </p:spTree>
    <p:extLst>
      <p:ext uri="{BB962C8B-B14F-4D97-AF65-F5344CB8AC3E}">
        <p14:creationId xmlns:p14="http://schemas.microsoft.com/office/powerpoint/2010/main" val="14011480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Have you watched the social dilemma?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443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deadline has passed.  5 grace days in effect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70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A390-E0AC-5442-AF02-CA1BE1B3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72CCB-3860-C449-9F38-87504D6C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9F46E-FD42-2943-B0DE-CDF8E084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16694"/>
            <a:ext cx="9626600" cy="378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DADB1-E805-0D44-BB9B-3F080405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28" y="1447800"/>
            <a:ext cx="9652000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A3D59-0012-824D-9542-8D39EFCF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2743200"/>
            <a:ext cx="962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venir Next" panose="020B0503020202020204" pitchFamily="34" charset="0"/>
              </a:rPr>
              <a:t>10/27	Vasiliki </a:t>
            </a:r>
            <a:r>
              <a:rPr lang="en-US" sz="2200" b="1" dirty="0" err="1">
                <a:latin typeface="Avenir Next" panose="020B0503020202020204" pitchFamily="34" charset="0"/>
              </a:rPr>
              <a:t>Kalavri</a:t>
            </a:r>
            <a:r>
              <a:rPr lang="en-US" sz="2200" b="1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b="1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82908-581C-A841-BB25-C7E080C8F1A5}"/>
              </a:ext>
            </a:extLst>
          </p:cNvPr>
          <p:cNvSpPr txBox="1"/>
          <p:nvPr/>
        </p:nvSpPr>
        <p:spPr>
          <a:xfrm>
            <a:off x="6788020" y="365125"/>
            <a:ext cx="5403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Vasiliki’s talk is 4-5:30PM!</a:t>
            </a:r>
          </a:p>
          <a:p>
            <a:pPr algn="l"/>
            <a:r>
              <a:rPr lang="en-US" sz="3200" b="1" i="1" dirty="0">
                <a:solidFill>
                  <a:srgbClr val="FF0000"/>
                </a:solidFill>
                <a:latin typeface="Avenir Next" panose="020B0503020202020204" pitchFamily="34" charset="0"/>
              </a:rPr>
              <a:t>Replaces</a:t>
            </a: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 Tuesday Class</a:t>
            </a:r>
          </a:p>
        </p:txBody>
      </p:sp>
    </p:spTree>
    <p:extLst>
      <p:ext uri="{BB962C8B-B14F-4D97-AF65-F5344CB8AC3E}">
        <p14:creationId xmlns:p14="http://schemas.microsoft.com/office/powerpoint/2010/main" val="7543580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94592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umbs Up Crying Cat | Know Your Meme">
            <a:extLst>
              <a:ext uri="{FF2B5EF4-FFF2-40B4-BE49-F238E27FC236}">
                <a16:creationId xmlns:a16="http://schemas.microsoft.com/office/drawing/2014/main" id="{48C9B3CB-2514-D74F-973F-683A891E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28" y="604687"/>
            <a:ext cx="5708210" cy="54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058330" y="837832"/>
            <a:ext cx="2757486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SPEAKS UP</a:t>
            </a:r>
          </a:p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THUMB UP</a:t>
            </a:r>
          </a:p>
        </p:txBody>
      </p:sp>
    </p:spTree>
    <p:extLst>
      <p:ext uri="{BB962C8B-B14F-4D97-AF65-F5344CB8AC3E}">
        <p14:creationId xmlns:p14="http://schemas.microsoft.com/office/powerpoint/2010/main" val="37286350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implications!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42762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08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Avenir Next" panose="020B05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8542</TotalTime>
  <Words>5798</Words>
  <Application>Microsoft Macintosh PowerPoint</Application>
  <PresentationFormat>Widescreen</PresentationFormat>
  <Paragraphs>1248</Paragraphs>
  <Slides>182</Slides>
  <Notes>47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90" baseType="lpstr">
      <vt:lpstr>Arial</vt:lpstr>
      <vt:lpstr>Avenir Book</vt:lpstr>
      <vt:lpstr>Avenir Next</vt:lpstr>
      <vt:lpstr>Calibri</vt:lpstr>
      <vt:lpstr>Cambria Math</vt:lpstr>
      <vt:lpstr>Consolas</vt:lpstr>
      <vt:lpstr>Impact</vt:lpstr>
      <vt:lpstr>Office Theme</vt:lpstr>
      <vt:lpstr>Class 24</vt:lpstr>
      <vt:lpstr>PowerPoint Presentation</vt:lpstr>
      <vt:lpstr>Logistics</vt:lpstr>
      <vt:lpstr>PowerPoint Presentation</vt:lpstr>
      <vt:lpstr>PowerPoint Presentation</vt:lpstr>
      <vt:lpstr>PowerPoint Presentation</vt:lpstr>
      <vt:lpstr>Format</vt:lpstr>
      <vt:lpstr>Each group assigns notetaker</vt:lpstr>
      <vt:lpstr>Logistics</vt:lpstr>
      <vt:lpstr>Class 23</vt:lpstr>
      <vt:lpstr>PowerPoint Presentation</vt:lpstr>
      <vt:lpstr>Logistics</vt:lpstr>
      <vt:lpstr>Showcase Logistics Thurs 12/10</vt:lpstr>
      <vt:lpstr>Presentation Slides Submission</vt:lpstr>
      <vt:lpstr>Showcase Details</vt:lpstr>
      <vt:lpstr>Each group assigns notetaker</vt:lpstr>
      <vt:lpstr>PowerPoint Presentation</vt:lpstr>
      <vt:lpstr>Each group assigns notetaker</vt:lpstr>
      <vt:lpstr>Each group assigns notetaker</vt:lpstr>
      <vt:lpstr>PowerPoint Presentation</vt:lpstr>
      <vt:lpstr>Each group assigns notetaker</vt:lpstr>
      <vt:lpstr>Class 22</vt:lpstr>
      <vt:lpstr>PowerPoint Presentation</vt:lpstr>
      <vt:lpstr>Logistics</vt:lpstr>
      <vt:lpstr>Showcase Logistics Thurs 12/10</vt:lpstr>
      <vt:lpstr>Presentation Slides Submission</vt:lpstr>
      <vt:lpstr>Showcase Details</vt:lpstr>
      <vt:lpstr>Each group assigns notetaker</vt:lpstr>
      <vt:lpstr>PowerPoint Presentation</vt:lpstr>
      <vt:lpstr>Each group assigns notetaker</vt:lpstr>
      <vt:lpstr>Class 21</vt:lpstr>
      <vt:lpstr>PowerPoint Presentation</vt:lpstr>
      <vt:lpstr>Logistics</vt:lpstr>
      <vt:lpstr>Showcase Logistics Thurs 12/10</vt:lpstr>
      <vt:lpstr>Showcase Details</vt:lpstr>
      <vt:lpstr>Each group assigns notetaker</vt:lpstr>
      <vt:lpstr>PowerPoint Presentation</vt:lpstr>
      <vt:lpstr>Each group assigns notetaker</vt:lpstr>
      <vt:lpstr>Class 20</vt:lpstr>
      <vt:lpstr>PowerPoint Presentation</vt:lpstr>
      <vt:lpstr>Logistics</vt:lpstr>
      <vt:lpstr>Showcase Logistics Thurs 12/10</vt:lpstr>
      <vt:lpstr>Showcase Details</vt:lpstr>
      <vt:lpstr>DB seminar talks</vt:lpstr>
      <vt:lpstr>Each group assigns notetaker</vt:lpstr>
      <vt:lpstr>PowerPoint Presentation</vt:lpstr>
      <vt:lpstr>Each group assigns notetaker</vt:lpstr>
      <vt:lpstr>Class 20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19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18</vt:lpstr>
      <vt:lpstr>PowerPoint Presentation</vt:lpstr>
      <vt:lpstr>Logistics</vt:lpstr>
      <vt:lpstr>Each group assigns notetaker</vt:lpstr>
      <vt:lpstr>PowerPoint Presentation</vt:lpstr>
      <vt:lpstr>Each group assigns notetaker</vt:lpstr>
      <vt:lpstr>Class 18</vt:lpstr>
      <vt:lpstr>PowerPoint Presentation</vt:lpstr>
      <vt:lpstr>Logistics</vt:lpstr>
      <vt:lpstr>PowerPoint Presentation</vt:lpstr>
      <vt:lpstr>Reviews</vt:lpstr>
      <vt:lpstr>DB seminar talks</vt:lpstr>
      <vt:lpstr>Each group assigns notetaker</vt:lpstr>
      <vt:lpstr>PowerPoint Presentation</vt:lpstr>
      <vt:lpstr>Each group assigns notetaker</vt:lpstr>
      <vt:lpstr>Class 17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16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14</vt:lpstr>
      <vt:lpstr>PowerPoint Presentation</vt:lpstr>
      <vt:lpstr>Logistics</vt:lpstr>
      <vt:lpstr>PowerPoint Presentation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13</vt:lpstr>
      <vt:lpstr>PowerPoint Presentation</vt:lpstr>
      <vt:lpstr>Logistics</vt:lpstr>
      <vt:lpstr>Draft: Reproduce and Extend</vt:lpstr>
      <vt:lpstr>Draft: Research Project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12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11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10</vt:lpstr>
      <vt:lpstr>PowerPoint Presentation</vt:lpstr>
      <vt:lpstr>Logistics</vt:lpstr>
      <vt:lpstr>DB seminar talks</vt:lpstr>
      <vt:lpstr>Queryvis.com</vt:lpstr>
      <vt:lpstr>Breakout Qs</vt:lpstr>
      <vt:lpstr>Breakout Qs</vt:lpstr>
      <vt:lpstr>Breakout Qs.  </vt:lpstr>
      <vt:lpstr>PowerPoint Presentation</vt:lpstr>
      <vt:lpstr>Breakout Qs.  </vt:lpstr>
      <vt:lpstr>Class 9</vt:lpstr>
      <vt:lpstr>PowerPoint Presentation</vt:lpstr>
      <vt:lpstr>Logistics</vt:lpstr>
      <vt:lpstr>Comments</vt:lpstr>
      <vt:lpstr>Breakout Qs.  </vt:lpstr>
      <vt:lpstr>Class 8</vt:lpstr>
      <vt:lpstr>PowerPoint Presentation</vt:lpstr>
      <vt:lpstr>Logistics</vt:lpstr>
      <vt:lpstr>Breakout Qs.  </vt:lpstr>
      <vt:lpstr>Class 7</vt:lpstr>
      <vt:lpstr>PowerPoint Presentation</vt:lpstr>
      <vt:lpstr>Logistics</vt:lpstr>
      <vt:lpstr>DB seminar talks</vt:lpstr>
      <vt:lpstr>Breakout Qs.  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268</cp:revision>
  <dcterms:created xsi:type="dcterms:W3CDTF">2020-09-08T14:06:51Z</dcterms:created>
  <dcterms:modified xsi:type="dcterms:W3CDTF">2020-12-11T00:25:06Z</dcterms:modified>
</cp:coreProperties>
</file>